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4" r:id="rId2"/>
    <p:sldId id="379" r:id="rId3"/>
    <p:sldId id="383" r:id="rId4"/>
    <p:sldId id="382" r:id="rId5"/>
    <p:sldId id="384" r:id="rId6"/>
    <p:sldId id="386" r:id="rId7"/>
    <p:sldId id="378" r:id="rId8"/>
    <p:sldId id="385" r:id="rId9"/>
    <p:sldId id="381" r:id="rId10"/>
    <p:sldId id="387" r:id="rId11"/>
    <p:sldId id="388" r:id="rId12"/>
    <p:sldId id="380" r:id="rId13"/>
    <p:sldId id="364" r:id="rId14"/>
  </p:sldIdLst>
  <p:sldSz cx="9144000" cy="6858000" type="screen4x3"/>
  <p:notesSz cx="9874250" cy="6797675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548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548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A"/>
    <a:srgbClr val="8AD5FA"/>
    <a:srgbClr val="FFBC00"/>
    <a:srgbClr val="004C6F"/>
    <a:srgbClr val="337599"/>
    <a:srgbClr val="F39200"/>
    <a:srgbClr val="17D3FF"/>
    <a:srgbClr val="72B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2" autoAdjust="0"/>
    <p:restoredTop sz="99446" autoAdjust="0"/>
  </p:normalViewPr>
  <p:slideViewPr>
    <p:cSldViewPr snapToGrid="0">
      <p:cViewPr>
        <p:scale>
          <a:sx n="100" d="100"/>
          <a:sy n="100" d="100"/>
        </p:scale>
        <p:origin x="-165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12" y="-102"/>
      </p:cViewPr>
      <p:guideLst>
        <p:guide orient="horz" pos="2140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8994" cy="3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8" tIns="46194" rIns="92388" bIns="46194" numCol="1" anchor="t" anchorCtr="0" compatLnSpc="1">
            <a:prstTxWarp prst="textNoShape">
              <a:avLst/>
            </a:prstTxWarp>
          </a:bodyPr>
          <a:lstStyle>
            <a:lvl1pPr defTabSz="924609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258" y="1"/>
            <a:ext cx="4278993" cy="3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8" tIns="46194" rIns="92388" bIns="46194" numCol="1" anchor="t" anchorCtr="0" compatLnSpc="1">
            <a:prstTxWarp prst="textNoShape">
              <a:avLst/>
            </a:prstTxWarp>
          </a:bodyPr>
          <a:lstStyle>
            <a:lvl1pPr algn="r" defTabSz="924609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867"/>
            <a:ext cx="4278994" cy="3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8" tIns="46194" rIns="92388" bIns="46194" numCol="1" anchor="b" anchorCtr="0" compatLnSpc="1">
            <a:prstTxWarp prst="textNoShape">
              <a:avLst/>
            </a:prstTxWarp>
          </a:bodyPr>
          <a:lstStyle>
            <a:lvl1pPr defTabSz="924609">
              <a:defRPr sz="1200"/>
            </a:lvl1pPr>
          </a:lstStyle>
          <a:p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258" y="6458867"/>
            <a:ext cx="4278993" cy="3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8" tIns="46194" rIns="92388" bIns="46194" numCol="1" anchor="b" anchorCtr="0" compatLnSpc="1">
            <a:prstTxWarp prst="textNoShape">
              <a:avLst/>
            </a:prstTxWarp>
          </a:bodyPr>
          <a:lstStyle>
            <a:lvl1pPr algn="r" defTabSz="924609">
              <a:defRPr sz="1200"/>
            </a:lvl1pPr>
          </a:lstStyle>
          <a:p>
            <a:fld id="{6FB7B7E1-D5B3-4060-AF3D-0044C8B527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006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97175" y="290513"/>
            <a:ext cx="4075113" cy="3057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0607" y="3494565"/>
            <a:ext cx="8712841" cy="30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8" tIns="46194" rIns="92388" bIns="46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43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b="-14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2"/>
          <a:stretch>
            <a:fillRect/>
          </a:stretch>
        </p:blipFill>
        <p:spPr bwMode="auto">
          <a:xfrm>
            <a:off x="7740650" y="6100763"/>
            <a:ext cx="12223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2359025" y="6110288"/>
            <a:ext cx="5165725" cy="615950"/>
          </a:xfrm>
          <a:prstGeom prst="rect">
            <a:avLst/>
          </a:prstGeom>
          <a:solidFill>
            <a:srgbClr val="65A4F1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9"/>
          <p:cNvSpPr/>
          <p:nvPr userDrawn="1"/>
        </p:nvSpPr>
        <p:spPr>
          <a:xfrm>
            <a:off x="-9525" y="6110288"/>
            <a:ext cx="2249488" cy="615950"/>
          </a:xfrm>
          <a:prstGeom prst="rect">
            <a:avLst/>
          </a:prstGeom>
          <a:solidFill>
            <a:srgbClr val="265EA2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869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7848600" cy="4608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2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614363"/>
            <a:ext cx="1965325" cy="56229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743575" cy="562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4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869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628775"/>
            <a:ext cx="7848600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42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1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869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3848100" cy="46085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628775"/>
            <a:ext cx="3848100" cy="46085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72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7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869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7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96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958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205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logo_gdi_be_b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232525"/>
            <a:ext cx="1027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8281988" y="631825"/>
            <a:ext cx="801687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522288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042988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565275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85975" defTabSz="1042988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431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30003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575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914775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1CEC6F51-6FA1-4025-B81C-38580F050A88}" type="slidenum">
              <a:rPr lang="de-DE" altLang="de-DE" sz="1500"/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500" dirty="0"/>
          </a:p>
        </p:txBody>
      </p:sp>
      <p:grpSp>
        <p:nvGrpSpPr>
          <p:cNvPr id="15" name="Gruppieren 2"/>
          <p:cNvGrpSpPr>
            <a:grpSpLocks/>
          </p:cNvGrpSpPr>
          <p:nvPr userDrawn="1"/>
        </p:nvGrpSpPr>
        <p:grpSpPr bwMode="auto">
          <a:xfrm>
            <a:off x="7297738" y="185738"/>
            <a:ext cx="1231900" cy="1230312"/>
            <a:chOff x="7306936" y="185565"/>
            <a:chExt cx="1231200" cy="1231200"/>
          </a:xfrm>
        </p:grpSpPr>
        <p:sp>
          <p:nvSpPr>
            <p:cNvPr id="16" name="Ellipse 15"/>
            <p:cNvSpPr>
              <a:spLocks noChangeAspect="1"/>
            </p:cNvSpPr>
            <p:nvPr/>
          </p:nvSpPr>
          <p:spPr bwMode="auto">
            <a:xfrm>
              <a:off x="7306936" y="185565"/>
              <a:ext cx="1231200" cy="1231200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Oval 5" descr="inspire"/>
            <p:cNvSpPr>
              <a:spLocks noChangeArrowheads="1"/>
            </p:cNvSpPr>
            <p:nvPr/>
          </p:nvSpPr>
          <p:spPr bwMode="auto">
            <a:xfrm>
              <a:off x="7318042" y="199862"/>
              <a:ext cx="1208988" cy="1208960"/>
            </a:xfrm>
            <a:prstGeom prst="ellipse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19050" algn="ctr">
              <a:noFill/>
              <a:round/>
              <a:headEnd/>
              <a:tailEnd/>
            </a:ln>
            <a:effectLst>
              <a:outerShdw blurRad="203200" sx="110000" sy="110000" algn="ctr" rotWithShape="0">
                <a:schemeClr val="bg1">
                  <a:alpha val="70000"/>
                </a:schemeClr>
              </a:outerShdw>
            </a:effectLst>
            <a:extLst/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sp>
        <p:nvSpPr>
          <p:cNvPr id="18" name="Rectangle 10"/>
          <p:cNvSpPr/>
          <p:nvPr userDrawn="1"/>
        </p:nvSpPr>
        <p:spPr>
          <a:xfrm>
            <a:off x="2876550" y="6281738"/>
            <a:ext cx="4017963" cy="471487"/>
          </a:xfrm>
          <a:prstGeom prst="rect">
            <a:avLst/>
          </a:prstGeom>
          <a:solidFill>
            <a:srgbClr val="65A4F1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ctangle 9"/>
          <p:cNvSpPr/>
          <p:nvPr userDrawn="1"/>
        </p:nvSpPr>
        <p:spPr>
          <a:xfrm>
            <a:off x="212725" y="6281738"/>
            <a:ext cx="2559050" cy="471487"/>
          </a:xfrm>
          <a:prstGeom prst="rect">
            <a:avLst/>
          </a:prstGeom>
          <a:solidFill>
            <a:srgbClr val="265EA2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 userDrawn="1"/>
        </p:nvSpPr>
        <p:spPr bwMode="auto">
          <a:xfrm>
            <a:off x="180975" y="6489700"/>
            <a:ext cx="3657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r>
              <a:rPr lang="de-DE" altLang="de-DE" sz="1000" dirty="0" smtClean="0">
                <a:solidFill>
                  <a:schemeClr val="bg1"/>
                </a:solidFill>
                <a:latin typeface="Arial Narrow" pitchFamily="34" charset="0"/>
              </a:rPr>
              <a:t>13.03.2015  |  Referentin:</a:t>
            </a:r>
            <a:r>
              <a:rPr lang="de-DE" altLang="de-DE" sz="1000" baseline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altLang="de-DE" sz="1000" dirty="0" smtClean="0">
                <a:solidFill>
                  <a:schemeClr val="bg1"/>
                </a:solidFill>
                <a:latin typeface="Arial Narrow" pitchFamily="34" charset="0"/>
              </a:rPr>
              <a:t>Susanne Köhler</a:t>
            </a:r>
            <a:endParaRPr lang="de-DE" altLang="de-DE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1" name="Grafik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2"/>
          <a:stretch>
            <a:fillRect/>
          </a:stretch>
        </p:blipFill>
        <p:spPr bwMode="auto">
          <a:xfrm>
            <a:off x="6999288" y="6232525"/>
            <a:ext cx="10223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5"/>
          <p:cNvSpPr>
            <a:spLocks noChangeArrowheads="1"/>
          </p:cNvSpPr>
          <p:nvPr userDrawn="1"/>
        </p:nvSpPr>
        <p:spPr bwMode="auto">
          <a:xfrm>
            <a:off x="8686800" y="685800"/>
            <a:ext cx="457200" cy="228600"/>
          </a:xfrm>
          <a:prstGeom prst="rect">
            <a:avLst/>
          </a:prstGeom>
          <a:solidFill>
            <a:srgbClr val="00548A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3" name="Text Box 29"/>
          <p:cNvSpPr txBox="1">
            <a:spLocks noChangeArrowheads="1"/>
          </p:cNvSpPr>
          <p:nvPr userDrawn="1"/>
        </p:nvSpPr>
        <p:spPr bwMode="auto">
          <a:xfrm>
            <a:off x="8569325" y="674688"/>
            <a:ext cx="574675" cy="2905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4BE33A9-2F9D-4EB4-803A-7B1BE61490F2}" type="slidenum">
              <a:rPr lang="de-DE" altLang="de-DE" sz="1300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300" dirty="0" smtClean="0"/>
          </a:p>
        </p:txBody>
      </p:sp>
      <p:sp>
        <p:nvSpPr>
          <p:cNvPr id="24" name="Rectangle 51"/>
          <p:cNvSpPr>
            <a:spLocks noChangeArrowheads="1"/>
          </p:cNvSpPr>
          <p:nvPr userDrawn="1"/>
        </p:nvSpPr>
        <p:spPr bwMode="auto">
          <a:xfrm>
            <a:off x="0" y="676275"/>
            <a:ext cx="533400" cy="265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5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48A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48A"/>
        </a:buClr>
        <a:buFont typeface="Wingdings" pitchFamily="2" charset="2"/>
        <a:buChar char="§"/>
        <a:defRPr sz="2000">
          <a:solidFill>
            <a:srgbClr val="00548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C6F"/>
        </a:buClr>
        <a:buFont typeface="Wingdings" pitchFamily="2" charset="2"/>
        <a:buChar char="Ø"/>
        <a:defRPr>
          <a:solidFill>
            <a:srgbClr val="00548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C6F"/>
        </a:buClr>
        <a:buFont typeface="Wingdings" pitchFamily="2" charset="2"/>
        <a:buChar char="Ø"/>
        <a:defRPr sz="2400">
          <a:solidFill>
            <a:srgbClr val="00548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portal.de/DE/GDI-DE/Arbeitskreise/arbeitskreise.html?lang=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brandenburg.de/aktuelles/new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geoportal.de/DE/GDI-DE/Media-Center/Archiv/Newsletter/newsletter.html?lang=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brandenburg.de/kontaktstelle-gdi-de-in-brandenburg/inspire/datenspezifikation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eoportal.brandenburg.de/fileadmin/user_upload/unterlagen/efre/Broschuere-Geokompass-MI-internet_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7254875" y="457200"/>
            <a:ext cx="1458913" cy="1457325"/>
            <a:chOff x="7255090" y="457194"/>
            <a:chExt cx="1458000" cy="1458000"/>
          </a:xfrm>
        </p:grpSpPr>
        <p:sp>
          <p:nvSpPr>
            <p:cNvPr id="5" name="Ellipse 1"/>
            <p:cNvSpPr>
              <a:spLocks noChangeAspect="1"/>
            </p:cNvSpPr>
            <p:nvPr/>
          </p:nvSpPr>
          <p:spPr bwMode="auto">
            <a:xfrm>
              <a:off x="7255090" y="457194"/>
              <a:ext cx="1458000" cy="1458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" name="Oval 5" descr="inspire"/>
            <p:cNvSpPr>
              <a:spLocks noChangeArrowheads="1"/>
            </p:cNvSpPr>
            <p:nvPr/>
          </p:nvSpPr>
          <p:spPr bwMode="auto">
            <a:xfrm>
              <a:off x="7264609" y="473076"/>
              <a:ext cx="1440548" cy="143894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9050" algn="ctr">
              <a:noFill/>
              <a:round/>
              <a:headEnd/>
              <a:tailEnd/>
            </a:ln>
            <a:effectLst>
              <a:outerShdw blurRad="203200" sx="110000" sy="110000" algn="ctr" rotWithShape="0">
                <a:schemeClr val="bg1">
                  <a:alpha val="70000"/>
                </a:schemeClr>
              </a:outerShdw>
            </a:effectLst>
            <a:extLst/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0054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548A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500313"/>
            <a:ext cx="9144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-9525" y="4141093"/>
            <a:ext cx="9144000" cy="61179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62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  <a:lvl4pPr marL="1676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4pPr>
            <a:lvl5pPr marL="21336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90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3048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505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962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" lastClr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Kontaktstelle GDI-DE des Landes Brandenburg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" lastClr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Susanne Köhler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452437"/>
          </a:xfrm>
        </p:spPr>
        <p:txBody>
          <a:bodyPr/>
          <a:lstStyle/>
          <a:p>
            <a:r>
              <a:rPr lang="de-DE" dirty="0" smtClean="0"/>
              <a:t>GDI-DE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332" y="1476374"/>
            <a:ext cx="7848600" cy="12382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Am 1. Januar 2015 hat Brandenburg den </a:t>
            </a:r>
            <a:r>
              <a:rPr lang="de-DE" b="1" dirty="0" smtClean="0"/>
              <a:t>stellvertretenden Vorsitz</a:t>
            </a:r>
            <a:r>
              <a:rPr lang="de-DE" dirty="0" smtClean="0"/>
              <a:t> des LG GDI-DE übernommen.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2826386"/>
            <a:ext cx="8410576" cy="289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471487"/>
          </a:xfrm>
        </p:spPr>
        <p:txBody>
          <a:bodyPr/>
          <a:lstStyle/>
          <a:p>
            <a:r>
              <a:rPr lang="de-DE" dirty="0" smtClean="0"/>
              <a:t>GDI-DE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4" y="1200149"/>
            <a:ext cx="8562976" cy="4994107"/>
          </a:xfrm>
        </p:spPr>
        <p:txBody>
          <a:bodyPr/>
          <a:lstStyle/>
          <a:p>
            <a:r>
              <a:rPr lang="de-DE" dirty="0"/>
              <a:t>Ansprechpartnerworkshop (3./4.12.2014 in Frankfurt am Main)</a:t>
            </a:r>
          </a:p>
          <a:p>
            <a:pPr lvl="1"/>
            <a:r>
              <a:rPr lang="de-DE" sz="1600" dirty="0"/>
              <a:t>Berichte aus den Arbeitskreisen</a:t>
            </a:r>
          </a:p>
          <a:p>
            <a:pPr lvl="1"/>
            <a:r>
              <a:rPr lang="de-DE" sz="1600" dirty="0"/>
              <a:t>Gründung eines AK </a:t>
            </a:r>
            <a:r>
              <a:rPr lang="de-DE" sz="1600" dirty="0" err="1"/>
              <a:t>Geodaten</a:t>
            </a:r>
            <a:r>
              <a:rPr lang="de-DE" sz="1600" dirty="0"/>
              <a:t>?</a:t>
            </a:r>
          </a:p>
          <a:p>
            <a:pPr lvl="1"/>
            <a:r>
              <a:rPr lang="de-DE" sz="1600" dirty="0"/>
              <a:t>Monitoring/GDI-DE </a:t>
            </a:r>
            <a:r>
              <a:rPr lang="de-DE" sz="1600" dirty="0" smtClean="0"/>
              <a:t>Registry</a:t>
            </a:r>
          </a:p>
          <a:p>
            <a:pPr marL="457200" lvl="1" indent="0">
              <a:buNone/>
            </a:pPr>
            <a:endParaRPr lang="de-DE" sz="1600" dirty="0"/>
          </a:p>
          <a:p>
            <a:pPr marL="0" lvl="1" indent="0" algn="ctr">
              <a:buClr>
                <a:srgbClr val="00548A"/>
              </a:buClr>
              <a:buNone/>
            </a:pPr>
            <a:r>
              <a:rPr lang="de-DE" sz="1600" dirty="0" smtClean="0"/>
              <a:t>-------------------------------------------------------------------------------------------------------------------</a:t>
            </a:r>
            <a:endParaRPr lang="de-DE" sz="1600" dirty="0"/>
          </a:p>
          <a:p>
            <a:endParaRPr lang="de-DE" sz="800" dirty="0" smtClean="0"/>
          </a:p>
          <a:p>
            <a:r>
              <a:rPr lang="de-DE" sz="1800" dirty="0" smtClean="0"/>
              <a:t>AK Metadaten</a:t>
            </a:r>
          </a:p>
          <a:p>
            <a:pPr lvl="1"/>
            <a:r>
              <a:rPr lang="de-DE" sz="1600" dirty="0"/>
              <a:t>Architektur der Geodateninfrastruktur Deutschland - Konventionen zu Metadaten </a:t>
            </a:r>
            <a:r>
              <a:rPr lang="de-DE" sz="1600" dirty="0" smtClean="0"/>
              <a:t> (14.01.2015)*</a:t>
            </a:r>
          </a:p>
          <a:p>
            <a:r>
              <a:rPr lang="de-DE" sz="1800" dirty="0"/>
              <a:t>AK </a:t>
            </a:r>
            <a:r>
              <a:rPr lang="de-DE" sz="1800" dirty="0" smtClean="0"/>
              <a:t>Architektur</a:t>
            </a:r>
            <a:endParaRPr lang="de-DE" sz="1800" dirty="0"/>
          </a:p>
          <a:p>
            <a:pPr lvl="1"/>
            <a:r>
              <a:rPr lang="de-DE" sz="1600" dirty="0"/>
              <a:t>Architektur der </a:t>
            </a:r>
            <a:r>
              <a:rPr lang="de-DE" sz="1600" dirty="0" smtClean="0"/>
              <a:t>Geodateninfrastruktur Deutschland, Version 3.0 - Maßnahmenplan (28.08.2014)*</a:t>
            </a:r>
          </a:p>
          <a:p>
            <a:pPr marL="342900" lvl="1" indent="-342900">
              <a:buClr>
                <a:srgbClr val="00548A"/>
              </a:buClr>
              <a:buFont typeface="Wingdings" pitchFamily="2" charset="2"/>
              <a:buChar char="§"/>
            </a:pPr>
            <a:r>
              <a:rPr lang="de-DE" dirty="0" smtClean="0"/>
              <a:t>AK INSPIRE</a:t>
            </a:r>
          </a:p>
          <a:p>
            <a:pPr lvl="1"/>
            <a:r>
              <a:rPr lang="de-DE" sz="1600" dirty="0"/>
              <a:t>Handlungsempfehlung für GDI-Koordinierungsstellen und geodatenhaltende </a:t>
            </a:r>
            <a:r>
              <a:rPr lang="de-DE" sz="1600" dirty="0" smtClean="0"/>
              <a:t>Stellen (26.11.2014) *</a:t>
            </a:r>
            <a:endParaRPr lang="de-DE" sz="600" dirty="0" smtClean="0"/>
          </a:p>
          <a:p>
            <a:pPr marL="0" lvl="1" indent="0">
              <a:spcBef>
                <a:spcPts val="0"/>
              </a:spcBef>
              <a:buClr>
                <a:srgbClr val="00548A"/>
              </a:buClr>
              <a:buNone/>
            </a:pPr>
            <a:endParaRPr lang="de-DE" sz="600" dirty="0"/>
          </a:p>
          <a:p>
            <a:pPr marL="0" lvl="1" indent="0">
              <a:spcBef>
                <a:spcPts val="0"/>
              </a:spcBef>
              <a:buClr>
                <a:srgbClr val="00548A"/>
              </a:buClr>
              <a:buNone/>
            </a:pPr>
            <a:r>
              <a:rPr lang="de-DE" sz="600" dirty="0" smtClean="0"/>
              <a:t>	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19225" y="5855702"/>
            <a:ext cx="739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1600" b="0" dirty="0"/>
              <a:t>*  </a:t>
            </a:r>
            <a:r>
              <a:rPr lang="de-DE" sz="1600" b="0" dirty="0">
                <a:hlinkClick r:id="rId2"/>
              </a:rPr>
              <a:t>http://</a:t>
            </a:r>
            <a:r>
              <a:rPr lang="de-DE" sz="1600" b="0" dirty="0" smtClean="0">
                <a:hlinkClick r:id="rId2"/>
              </a:rPr>
              <a:t>www.geoportal.de/DE/GDI-DE/Arbeitskreise/arbeitskreise.html?lang=de</a:t>
            </a: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16468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nhaltsplatzhalter 1"/>
          <p:cNvSpPr>
            <a:spLocks noGrp="1"/>
          </p:cNvSpPr>
          <p:nvPr>
            <p:ph idx="1"/>
          </p:nvPr>
        </p:nvSpPr>
        <p:spPr bwMode="auto">
          <a:xfrm>
            <a:off x="1116013" y="1465263"/>
            <a:ext cx="7189787" cy="4144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spcAft>
                <a:spcPts val="475"/>
              </a:spcAft>
              <a:buNone/>
            </a:pPr>
            <a:r>
              <a:rPr lang="de-DE" dirty="0" smtClean="0"/>
              <a:t>Aktuelle Mitteilungen der Kontaktstelle:</a:t>
            </a:r>
          </a:p>
          <a:p>
            <a:pPr lvl="2">
              <a:spcAft>
                <a:spcPts val="475"/>
              </a:spcAft>
            </a:pPr>
            <a:r>
              <a:rPr lang="de-DE" sz="1800" dirty="0">
                <a:hlinkClick r:id="rId3"/>
              </a:rPr>
              <a:t>http://geoportal.brandenburg.de/aktuelles/news</a:t>
            </a:r>
            <a:r>
              <a:rPr lang="de-DE" sz="1800" dirty="0" smtClean="0">
                <a:hlinkClick r:id="rId3"/>
              </a:rPr>
              <a:t>/</a:t>
            </a:r>
            <a:endParaRPr lang="de-DE" sz="1800" dirty="0" smtClean="0"/>
          </a:p>
          <a:p>
            <a:pPr marL="457200" lvl="1" indent="0">
              <a:spcAft>
                <a:spcPts val="475"/>
              </a:spcAft>
              <a:buNone/>
            </a:pPr>
            <a:r>
              <a:rPr lang="de-DE" sz="1600" dirty="0" smtClean="0"/>
              <a:t>	    (Auch als </a:t>
            </a:r>
            <a:r>
              <a:rPr lang="de-DE" sz="1600" dirty="0" smtClean="0"/>
              <a:t>RSS-Feed </a:t>
            </a:r>
            <a:r>
              <a:rPr lang="de-DE" sz="1600" dirty="0" err="1" smtClean="0"/>
              <a:t>abonnierbar</a:t>
            </a:r>
            <a:r>
              <a:rPr lang="de-DE" sz="1600" dirty="0" smtClean="0"/>
              <a:t>) </a:t>
            </a:r>
          </a:p>
          <a:p>
            <a:pPr marL="457200" lvl="1" indent="0">
              <a:spcAft>
                <a:spcPts val="475"/>
              </a:spcAft>
              <a:buNone/>
            </a:pPr>
            <a:endParaRPr lang="de-DE" sz="1600" dirty="0"/>
          </a:p>
          <a:p>
            <a:pPr marL="457200" lvl="1" indent="0">
              <a:spcAft>
                <a:spcPts val="475"/>
              </a:spcAft>
              <a:buNone/>
            </a:pPr>
            <a:endParaRPr lang="de-DE" sz="1600" dirty="0"/>
          </a:p>
          <a:p>
            <a:pPr marL="114300" indent="0">
              <a:spcAft>
                <a:spcPts val="475"/>
              </a:spcAft>
              <a:buNone/>
            </a:pPr>
            <a:r>
              <a:rPr lang="de-DE" dirty="0" smtClean="0"/>
              <a:t>GDI-DE Newsletter:</a:t>
            </a:r>
          </a:p>
          <a:p>
            <a:pPr lvl="2">
              <a:spcAft>
                <a:spcPts val="475"/>
              </a:spcAft>
            </a:pPr>
            <a:r>
              <a:rPr lang="de-DE" sz="1800" dirty="0">
                <a:hlinkClick r:id="rId4"/>
              </a:rPr>
              <a:t>http://www.geoportal.de/DE/GDI-DE/Media-Center/Archiv/Newsletter/newsletter.html?lang=de</a:t>
            </a:r>
            <a:endParaRPr lang="de-DE" sz="1800" dirty="0"/>
          </a:p>
          <a:p>
            <a:pPr marL="457200" lvl="1" indent="0">
              <a:spcAft>
                <a:spcPts val="475"/>
              </a:spcAft>
              <a:buNone/>
            </a:pPr>
            <a:endParaRPr lang="de-DE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614363"/>
            <a:ext cx="6564312" cy="433387"/>
          </a:xfrm>
          <a:prstGeom prst="rect">
            <a:avLst/>
          </a:prstGeom>
        </p:spPr>
        <p:txBody>
          <a:bodyPr/>
          <a:lstStyle/>
          <a:p>
            <a:r>
              <a:rPr lang="de-DE" altLang="de-DE" dirty="0" smtClean="0"/>
              <a:t>Informationsquellen </a:t>
            </a:r>
            <a:endParaRPr lang="de-DE" alt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1904992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6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2251075"/>
            <a:ext cx="3816350" cy="1565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Vielen Dank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für Ihre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Aufmerksamkeit!</a:t>
            </a:r>
          </a:p>
        </p:txBody>
      </p:sp>
      <p:pic>
        <p:nvPicPr>
          <p:cNvPr id="18435" name="Picture 4" descr="bunte_fragezeichen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46" y="1666875"/>
            <a:ext cx="364366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6225" y="5039519"/>
            <a:ext cx="8743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54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4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548A"/>
              </a:buClr>
              <a:buFont typeface="Wingdings" pitchFamily="2" charset="2"/>
              <a:buNone/>
            </a:pPr>
            <a:r>
              <a:rPr lang="de-DE" altLang="de-DE" dirty="0" smtClean="0"/>
              <a:t>http://geoportal.brandenburg.de/kontaktstelle-gdi-de-in-brandenburg</a:t>
            </a:r>
            <a:r>
              <a:rPr lang="de-DE" alt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07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1"/>
          <p:cNvSpPr>
            <a:spLocks noGrp="1"/>
          </p:cNvSpPr>
          <p:nvPr>
            <p:ph idx="1"/>
          </p:nvPr>
        </p:nvSpPr>
        <p:spPr bwMode="auto">
          <a:xfrm>
            <a:off x="763588" y="1436687"/>
            <a:ext cx="7427912" cy="442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75"/>
              </a:spcAft>
            </a:pPr>
            <a:r>
              <a:rPr lang="de-DE" altLang="de-DE" sz="2400" dirty="0" smtClean="0"/>
              <a:t>Halbzeitbericht zu INSPIRE</a:t>
            </a:r>
          </a:p>
          <a:p>
            <a:pPr>
              <a:spcAft>
                <a:spcPts val="475"/>
              </a:spcAft>
            </a:pPr>
            <a:r>
              <a:rPr lang="de-DE" sz="2400" dirty="0"/>
              <a:t>EU Umfrage zum Thema </a:t>
            </a:r>
            <a:r>
              <a:rPr lang="de-DE" sz="2400" dirty="0" smtClean="0"/>
              <a:t>Energieeffizienz</a:t>
            </a:r>
          </a:p>
          <a:p>
            <a:pPr>
              <a:spcAft>
                <a:spcPts val="475"/>
              </a:spcAft>
            </a:pPr>
            <a:r>
              <a:rPr lang="de-DE" altLang="de-DE" sz="2400" dirty="0"/>
              <a:t>Neue Steckbriefe</a:t>
            </a:r>
          </a:p>
          <a:p>
            <a:pPr>
              <a:spcAft>
                <a:spcPts val="475"/>
              </a:spcAft>
            </a:pPr>
            <a:r>
              <a:rPr lang="de-DE" altLang="de-DE" sz="2400" dirty="0"/>
              <a:t>Geokompass</a:t>
            </a:r>
          </a:p>
          <a:p>
            <a:pPr>
              <a:spcAft>
                <a:spcPts val="475"/>
              </a:spcAft>
            </a:pPr>
            <a:r>
              <a:rPr lang="de-DE" sz="2400" dirty="0"/>
              <a:t>Energie- und Klimaschutzatlas Brandenburg</a:t>
            </a:r>
            <a:endParaRPr lang="de-DE" altLang="de-DE" sz="2400" dirty="0" smtClean="0"/>
          </a:p>
          <a:p>
            <a:pPr>
              <a:spcAft>
                <a:spcPts val="475"/>
              </a:spcAft>
            </a:pPr>
            <a:r>
              <a:rPr lang="de-DE" altLang="de-DE" sz="2400" dirty="0" smtClean="0"/>
              <a:t>Lenkungsgremium GDI-DE</a:t>
            </a:r>
          </a:p>
          <a:p>
            <a:pPr>
              <a:spcAft>
                <a:spcPts val="475"/>
              </a:spcAft>
            </a:pPr>
            <a:r>
              <a:rPr lang="de-DE" altLang="de-DE" sz="2400" dirty="0" smtClean="0"/>
              <a:t>Ansprechpartnerworkshop GDI-DE</a:t>
            </a:r>
          </a:p>
          <a:p>
            <a:pPr>
              <a:spcAft>
                <a:spcPts val="475"/>
              </a:spcAft>
            </a:pPr>
            <a:r>
              <a:rPr lang="de-DE" altLang="de-DE" sz="2400" dirty="0" smtClean="0"/>
              <a:t>Arbeitskreise GDI-DE</a:t>
            </a:r>
          </a:p>
          <a:p>
            <a:pPr>
              <a:spcAft>
                <a:spcPts val="475"/>
              </a:spcAft>
            </a:pPr>
            <a:endParaRPr lang="de-DE" altLang="de-DE" sz="2400" dirty="0" smtClean="0"/>
          </a:p>
          <a:p>
            <a:pPr>
              <a:spcAft>
                <a:spcPts val="475"/>
              </a:spcAft>
            </a:pPr>
            <a:endParaRPr lang="de-DE" altLang="de-DE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614363"/>
            <a:ext cx="6564312" cy="433387"/>
          </a:xfrm>
          <a:prstGeom prst="rect">
            <a:avLst/>
          </a:prstGeom>
        </p:spPr>
        <p:txBody>
          <a:bodyPr/>
          <a:lstStyle/>
          <a:p>
            <a:r>
              <a:rPr lang="de-DE" altLang="de-DE" dirty="0" smtClean="0"/>
              <a:t>Übersicht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084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766762"/>
          </a:xfrm>
        </p:spPr>
        <p:txBody>
          <a:bodyPr/>
          <a:lstStyle/>
          <a:p>
            <a:r>
              <a:rPr lang="en-US" dirty="0"/>
              <a:t>„Mid-term evaluation report on INSPIRE implementation“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 bwMode="auto">
          <a:xfrm>
            <a:off x="849314" y="1531937"/>
            <a:ext cx="7989886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Ø"/>
              <a:defRPr>
                <a:solidFill>
                  <a:srgbClr val="0054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Ø"/>
              <a:defRPr sz="2400">
                <a:solidFill>
                  <a:srgbClr val="0054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75"/>
              </a:spcAft>
            </a:pPr>
            <a:r>
              <a:rPr lang="de-DE" b="0" kern="0" dirty="0" smtClean="0"/>
              <a:t>Halbzeitbericht von der Europäischen Umweltagentur am 17.11.2014 vorgelegt</a:t>
            </a:r>
          </a:p>
          <a:p>
            <a:pPr>
              <a:spcAft>
                <a:spcPts val="475"/>
              </a:spcAft>
            </a:pPr>
            <a:r>
              <a:rPr lang="de-DE" b="0" kern="0" dirty="0" smtClean="0"/>
              <a:t>Auswertung bisheriger Umsetzung</a:t>
            </a:r>
          </a:p>
          <a:p>
            <a:pPr>
              <a:spcAft>
                <a:spcPts val="475"/>
              </a:spcAft>
            </a:pPr>
            <a:r>
              <a:rPr lang="de-DE" b="0" kern="0" dirty="0" smtClean="0"/>
              <a:t>Grundlage: 	-  Berichte der Mitgliedstaaten </a:t>
            </a:r>
          </a:p>
          <a:p>
            <a:pPr lvl="4">
              <a:spcAft>
                <a:spcPts val="475"/>
              </a:spcAft>
              <a:buFontTx/>
              <a:buChar char="-"/>
            </a:pPr>
            <a:r>
              <a:rPr lang="de-DE" b="0" kern="0" dirty="0" smtClean="0">
                <a:solidFill>
                  <a:srgbClr val="00548A"/>
                </a:solidFill>
              </a:rPr>
              <a:t>Ergebnisse öffentlicher Konsultationen</a:t>
            </a:r>
          </a:p>
          <a:p>
            <a:pPr>
              <a:spcAft>
                <a:spcPts val="475"/>
              </a:spcAft>
            </a:pPr>
            <a:r>
              <a:rPr lang="de-DE" b="0" kern="0" dirty="0" smtClean="0"/>
              <a:t>u.a. Auswertung des Implementierungsstandes, z.B.:</a:t>
            </a:r>
          </a:p>
          <a:p>
            <a:pPr lvl="2">
              <a:spcAft>
                <a:spcPts val="475"/>
              </a:spcAft>
              <a:buFontTx/>
              <a:buChar char="-"/>
            </a:pPr>
            <a:r>
              <a:rPr lang="de-DE" sz="2000" b="0" kern="0" dirty="0" smtClean="0">
                <a:solidFill>
                  <a:srgbClr val="00548A"/>
                </a:solidFill>
              </a:rPr>
              <a:t>Konformität </a:t>
            </a:r>
            <a:r>
              <a:rPr lang="de-DE" sz="2000" b="0" kern="0" dirty="0">
                <a:solidFill>
                  <a:srgbClr val="00548A"/>
                </a:solidFill>
              </a:rPr>
              <a:t>der </a:t>
            </a:r>
            <a:r>
              <a:rPr lang="de-DE" sz="2000" b="0" kern="0" dirty="0" smtClean="0">
                <a:solidFill>
                  <a:srgbClr val="00548A"/>
                </a:solidFill>
              </a:rPr>
              <a:t>Metadaten</a:t>
            </a:r>
          </a:p>
          <a:p>
            <a:pPr lvl="2">
              <a:spcAft>
                <a:spcPts val="475"/>
              </a:spcAft>
              <a:buFontTx/>
              <a:buChar char="-"/>
            </a:pPr>
            <a:r>
              <a:rPr lang="de-DE" sz="2000" b="0" kern="0" dirty="0" smtClean="0">
                <a:solidFill>
                  <a:srgbClr val="00548A"/>
                </a:solidFill>
              </a:rPr>
              <a:t>Abdeckung </a:t>
            </a:r>
            <a:r>
              <a:rPr lang="de-DE" sz="2000" b="0" kern="0" dirty="0">
                <a:solidFill>
                  <a:srgbClr val="00548A"/>
                </a:solidFill>
              </a:rPr>
              <a:t>mit Downloaddiensten </a:t>
            </a:r>
            <a:endParaRPr lang="de-DE" sz="2000" b="0" kern="0" dirty="0" smtClean="0">
              <a:solidFill>
                <a:srgbClr val="00548A"/>
              </a:solidFill>
            </a:endParaRPr>
          </a:p>
          <a:p>
            <a:pPr lvl="2">
              <a:spcAft>
                <a:spcPts val="475"/>
              </a:spcAft>
              <a:buFontTx/>
              <a:buChar char="-"/>
            </a:pPr>
            <a:r>
              <a:rPr lang="de-DE" sz="2000" b="0" kern="0" dirty="0" smtClean="0">
                <a:solidFill>
                  <a:srgbClr val="00548A"/>
                </a:solidFill>
              </a:rPr>
              <a:t>Anzahl </a:t>
            </a:r>
            <a:r>
              <a:rPr lang="de-DE" sz="2000" b="0" kern="0" dirty="0">
                <a:solidFill>
                  <a:srgbClr val="00548A"/>
                </a:solidFill>
              </a:rPr>
              <a:t>der </a:t>
            </a:r>
            <a:r>
              <a:rPr lang="de-DE" sz="2000" b="0" kern="0" dirty="0" err="1">
                <a:solidFill>
                  <a:srgbClr val="00548A"/>
                </a:solidFill>
              </a:rPr>
              <a:t>Requests</a:t>
            </a:r>
            <a:endParaRPr lang="de-DE" sz="2000" b="0" kern="0" dirty="0">
              <a:solidFill>
                <a:srgbClr val="00548A"/>
              </a:solidFill>
            </a:endParaRPr>
          </a:p>
          <a:p>
            <a:pPr marL="342900" lvl="4" indent="-342900">
              <a:spcAft>
                <a:spcPts val="475"/>
              </a:spcAft>
              <a:buClr>
                <a:srgbClr val="00548A"/>
              </a:buClr>
              <a:buFont typeface="Wingdings" pitchFamily="2" charset="2"/>
              <a:buChar char="§"/>
            </a:pPr>
            <a:r>
              <a:rPr lang="de-DE" b="0" kern="0" dirty="0" smtClean="0">
                <a:solidFill>
                  <a:srgbClr val="00548A"/>
                </a:solidFill>
              </a:rPr>
              <a:t>Vergleich auf Ebene der Mitgliedstaaten:</a:t>
            </a:r>
          </a:p>
          <a:p>
            <a:pPr lvl="2">
              <a:spcAft>
                <a:spcPts val="475"/>
              </a:spcAft>
              <a:buFontTx/>
              <a:buChar char="-"/>
            </a:pPr>
            <a:r>
              <a:rPr lang="de-DE" sz="2000" b="0" kern="0" dirty="0"/>
              <a:t>Im EU Vergleich steht Deutschland im guten </a:t>
            </a:r>
            <a:r>
              <a:rPr lang="de-DE" sz="2000" b="0" kern="0" dirty="0" smtClean="0"/>
              <a:t>Mittelfeld:</a:t>
            </a:r>
            <a:endParaRPr lang="de-DE" sz="2000" b="0" kern="0" dirty="0"/>
          </a:p>
          <a:p>
            <a:pPr lvl="4">
              <a:spcAft>
                <a:spcPts val="475"/>
              </a:spcAft>
              <a:buFontTx/>
              <a:buChar char="-"/>
            </a:pPr>
            <a:endParaRPr lang="de-DE" b="0" kern="0" dirty="0">
              <a:solidFill>
                <a:srgbClr val="00548A"/>
              </a:solidFill>
            </a:endParaRPr>
          </a:p>
          <a:p>
            <a:pPr marL="114300" indent="0">
              <a:spcAft>
                <a:spcPts val="475"/>
              </a:spcAft>
              <a:buNone/>
            </a:pPr>
            <a:endParaRPr lang="de-DE" b="0" kern="0" dirty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17475"/>
            <a:ext cx="620395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873124" y="2952750"/>
            <a:ext cx="6356351" cy="1905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00548A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Umfrage zum </a:t>
            </a:r>
            <a:r>
              <a:rPr lang="de-DE" dirty="0" smtClean="0"/>
              <a:t>Thema Energieeffizienz (11/2014)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6" y="1428750"/>
            <a:ext cx="8736013" cy="4810125"/>
          </a:xfrm>
        </p:spPr>
        <p:txBody>
          <a:bodyPr/>
          <a:lstStyle/>
          <a:p>
            <a:r>
              <a:rPr lang="de-DE" dirty="0" smtClean="0"/>
              <a:t>Veröffentlichung einer Umfrage der </a:t>
            </a:r>
            <a:r>
              <a:rPr lang="de-DE" dirty="0"/>
              <a:t>EU Kommission</a:t>
            </a:r>
            <a:r>
              <a:rPr lang="de-DE" dirty="0" smtClean="0"/>
              <a:t>, </a:t>
            </a:r>
          </a:p>
          <a:p>
            <a:r>
              <a:rPr lang="de-DE" dirty="0" smtClean="0"/>
              <a:t>Ziel waren Erkenntnisse bezüglich der Fragen:</a:t>
            </a:r>
          </a:p>
          <a:p>
            <a:pPr lvl="1"/>
            <a:r>
              <a:rPr lang="de-DE" sz="1600" dirty="0" smtClean="0"/>
              <a:t>Inwieweit sind raumbezogenen </a:t>
            </a:r>
            <a:r>
              <a:rPr lang="de-DE" sz="1600" dirty="0"/>
              <a:t>Daten im Bereich der "Energiepolitik" </a:t>
            </a:r>
            <a:r>
              <a:rPr lang="de-DE" sz="1600" dirty="0" smtClean="0"/>
              <a:t>vorhanden?</a:t>
            </a:r>
          </a:p>
          <a:p>
            <a:pPr lvl="1"/>
            <a:r>
              <a:rPr lang="de-DE" sz="1600" dirty="0"/>
              <a:t>W</a:t>
            </a:r>
            <a:r>
              <a:rPr lang="de-DE" sz="1600" dirty="0" smtClean="0"/>
              <a:t>ie ist der </a:t>
            </a:r>
            <a:r>
              <a:rPr lang="de-DE" sz="1600" dirty="0"/>
              <a:t>Zugang zu </a:t>
            </a:r>
            <a:r>
              <a:rPr lang="de-DE" sz="1600" dirty="0" smtClean="0"/>
              <a:t>diesen Daten geregelt?</a:t>
            </a:r>
          </a:p>
          <a:p>
            <a:pPr lvl="1"/>
            <a:endParaRPr lang="de-DE" sz="1600" dirty="0"/>
          </a:p>
          <a:p>
            <a:r>
              <a:rPr lang="de-DE" dirty="0" smtClean="0"/>
              <a:t>Bezugnahme auf die Richtlinien </a:t>
            </a:r>
            <a:r>
              <a:rPr lang="de-DE" dirty="0"/>
              <a:t>der </a:t>
            </a:r>
            <a:r>
              <a:rPr lang="de-DE" dirty="0" smtClean="0"/>
              <a:t>EU:</a:t>
            </a:r>
          </a:p>
          <a:p>
            <a:pPr lvl="1"/>
            <a:r>
              <a:rPr lang="de-DE" sz="1600" dirty="0" smtClean="0"/>
              <a:t>Richtlinie </a:t>
            </a:r>
            <a:r>
              <a:rPr lang="de-DE" sz="1600" dirty="0"/>
              <a:t>2010/31  </a:t>
            </a:r>
            <a:r>
              <a:rPr lang="de-DE" sz="1600" dirty="0" smtClean="0"/>
              <a:t> - </a:t>
            </a:r>
            <a:r>
              <a:rPr lang="de-DE" sz="1600" dirty="0"/>
              <a:t>Gesamtenergieeffizienz von Gebäuden</a:t>
            </a:r>
          </a:p>
          <a:p>
            <a:pPr lvl="1"/>
            <a:r>
              <a:rPr lang="de-DE" sz="1600" dirty="0"/>
              <a:t>Richtlinie </a:t>
            </a:r>
            <a:r>
              <a:rPr lang="de-DE" sz="1600" dirty="0" smtClean="0"/>
              <a:t>2009/28   </a:t>
            </a:r>
            <a:r>
              <a:rPr lang="de-DE" sz="1600" dirty="0"/>
              <a:t>- Förderung der Nutzung von Energie aus erneuerbaren Quellen</a:t>
            </a:r>
          </a:p>
          <a:p>
            <a:pPr lvl="1"/>
            <a:r>
              <a:rPr lang="de-DE" sz="1600" dirty="0"/>
              <a:t>Richtlinie 2009/125 - Schaffung eines Rahmens für die Festlegung von Anforderungen </a:t>
            </a:r>
            <a:r>
              <a:rPr lang="de-DE" sz="1600" dirty="0" smtClean="0"/>
              <a:t>		               an </a:t>
            </a:r>
            <a:r>
              <a:rPr lang="de-DE" sz="1600" dirty="0"/>
              <a:t>die umweltgerechte Gestaltung energieverbrauchsrelevanter </a:t>
            </a:r>
            <a:r>
              <a:rPr lang="de-DE" sz="1600" dirty="0" smtClean="0"/>
              <a:t>		               Produkte</a:t>
            </a:r>
            <a:endParaRPr lang="de-DE" sz="1600" dirty="0"/>
          </a:p>
          <a:p>
            <a:pPr lvl="1"/>
            <a:r>
              <a:rPr lang="de-DE" sz="1600" dirty="0"/>
              <a:t>Richtlinie 2011/305 - Festlegung harmonisierter Bedingungen für die Vermarktung von </a:t>
            </a:r>
            <a:r>
              <a:rPr lang="de-DE" sz="1600" dirty="0" smtClean="0"/>
              <a:t>		               Bauprodukten</a:t>
            </a:r>
            <a:endParaRPr lang="de-DE" sz="1600" dirty="0"/>
          </a:p>
          <a:p>
            <a:pPr lvl="1"/>
            <a:r>
              <a:rPr lang="de-DE" sz="1600" dirty="0"/>
              <a:t>Richtlinie 2012/27 </a:t>
            </a:r>
            <a:r>
              <a:rPr lang="de-DE" sz="1600" dirty="0" smtClean="0"/>
              <a:t>  - </a:t>
            </a:r>
            <a:r>
              <a:rPr lang="de-DE" sz="1600" dirty="0"/>
              <a:t>zur Energieeffizienz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0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849313" y="1355725"/>
            <a:ext cx="7913687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8A"/>
              </a:buClr>
              <a:buFont typeface="Wingdings" pitchFamily="2" charset="2"/>
              <a:buChar char="§"/>
              <a:defRPr sz="2000">
                <a:solidFill>
                  <a:srgbClr val="0054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Char char="•"/>
              <a:defRPr>
                <a:solidFill>
                  <a:srgbClr val="004C6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6F"/>
              </a:buClr>
              <a:buFont typeface="Wingdings" pitchFamily="2" charset="2"/>
              <a:buChar char="§"/>
              <a:defRPr sz="1600">
                <a:solidFill>
                  <a:srgbClr val="004C6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80"/>
              </a:spcAft>
            </a:pPr>
            <a:r>
              <a:rPr lang="de-DE" altLang="de-DE" sz="1800" dirty="0"/>
              <a:t>Richtlinie 2007/2/EG </a:t>
            </a:r>
            <a:r>
              <a:rPr lang="de-DE" altLang="de-DE" sz="1800" b="0" dirty="0"/>
              <a:t>vom 14. März 2007 zur Schaffung einer Geodateninfrastruktur in der EG (INSPIRE</a:t>
            </a:r>
            <a:r>
              <a:rPr lang="de-DE" altLang="de-DE" sz="1800" b="0" dirty="0" smtClean="0"/>
              <a:t>)</a:t>
            </a:r>
          </a:p>
          <a:p>
            <a:pPr>
              <a:spcAft>
                <a:spcPts val="480"/>
              </a:spcAft>
            </a:pPr>
            <a:endParaRPr lang="de-DE" altLang="de-DE" sz="800" b="0" dirty="0"/>
          </a:p>
          <a:p>
            <a:pPr>
              <a:spcAft>
                <a:spcPts val="480"/>
              </a:spcAft>
            </a:pPr>
            <a:r>
              <a:rPr lang="de-DE" altLang="de-DE" sz="1800" b="0" dirty="0" smtClean="0"/>
              <a:t>Brandenburgisches </a:t>
            </a:r>
            <a:r>
              <a:rPr lang="de-DE" altLang="de-DE" sz="1800" dirty="0"/>
              <a:t>Geodateninfrastrukturgesetz</a:t>
            </a:r>
            <a:r>
              <a:rPr lang="de-DE" altLang="de-DE" sz="1800" b="0" dirty="0"/>
              <a:t> vom </a:t>
            </a:r>
            <a:br>
              <a:rPr lang="de-DE" altLang="de-DE" sz="1800" b="0" dirty="0"/>
            </a:br>
            <a:r>
              <a:rPr lang="de-DE" altLang="de-DE" sz="1800" b="0" dirty="0"/>
              <a:t>13. April 2010 (</a:t>
            </a:r>
            <a:r>
              <a:rPr lang="de-DE" altLang="de-DE" sz="1800" b="0" dirty="0" err="1"/>
              <a:t>BbgGDIG</a:t>
            </a:r>
            <a:r>
              <a:rPr lang="de-DE" altLang="de-DE" sz="1800" b="0" dirty="0" smtClean="0"/>
              <a:t>)</a:t>
            </a:r>
          </a:p>
          <a:p>
            <a:pPr>
              <a:spcAft>
                <a:spcPts val="480"/>
              </a:spcAft>
            </a:pPr>
            <a:endParaRPr lang="de-DE" altLang="de-DE" sz="800" b="0" dirty="0"/>
          </a:p>
          <a:p>
            <a:pPr>
              <a:spcAft>
                <a:spcPts val="480"/>
              </a:spcAft>
            </a:pPr>
            <a:r>
              <a:rPr lang="de-DE" altLang="de-DE" sz="1800" b="0" dirty="0" smtClean="0"/>
              <a:t>Konkretisierung </a:t>
            </a:r>
            <a:r>
              <a:rPr lang="de-DE" altLang="de-DE" sz="1800" b="0" dirty="0"/>
              <a:t>von INSPIRE </a:t>
            </a:r>
            <a:r>
              <a:rPr lang="de-DE" altLang="de-DE" sz="1800" b="0" i="1" dirty="0"/>
              <a:t>(was?) </a:t>
            </a:r>
            <a:r>
              <a:rPr lang="de-DE" altLang="de-DE" sz="1800" b="0" dirty="0"/>
              <a:t>via Verordnungen und Entscheidungen: </a:t>
            </a:r>
            <a:r>
              <a:rPr lang="de-DE" altLang="de-DE" sz="1800" dirty="0"/>
              <a:t>Durchführungsbestimmungen</a:t>
            </a:r>
            <a:r>
              <a:rPr lang="de-DE" altLang="de-DE" sz="1800" b="0" dirty="0"/>
              <a:t> </a:t>
            </a:r>
            <a:r>
              <a:rPr lang="de-DE" altLang="de-DE" sz="1800" b="0" dirty="0" smtClean="0"/>
              <a:t/>
            </a:r>
            <a:br>
              <a:rPr lang="de-DE" altLang="de-DE" sz="1800" b="0" dirty="0" smtClean="0"/>
            </a:br>
            <a:r>
              <a:rPr lang="de-DE" altLang="de-DE" sz="1800" b="0" dirty="0" smtClean="0"/>
              <a:t>(</a:t>
            </a:r>
            <a:r>
              <a:rPr lang="de-DE" altLang="de-DE" sz="1800" b="0" dirty="0" err="1" smtClean="0"/>
              <a:t>Implementing</a:t>
            </a:r>
            <a:r>
              <a:rPr lang="de-DE" altLang="de-DE" sz="1800" b="0" dirty="0" smtClean="0"/>
              <a:t> Rules: IR)</a:t>
            </a:r>
          </a:p>
          <a:p>
            <a:pPr>
              <a:spcAft>
                <a:spcPts val="480"/>
              </a:spcAft>
            </a:pPr>
            <a:endParaRPr lang="de-DE" altLang="de-DE" sz="800" b="0" dirty="0"/>
          </a:p>
          <a:p>
            <a:pPr>
              <a:spcAft>
                <a:spcPts val="480"/>
              </a:spcAft>
            </a:pPr>
            <a:r>
              <a:rPr lang="de-DE" altLang="de-DE" sz="1800" b="0" dirty="0"/>
              <a:t>Weitere Konkretisierung von INSPIRE </a:t>
            </a:r>
            <a:r>
              <a:rPr lang="de-DE" altLang="de-DE" sz="1800" b="0" i="1" dirty="0"/>
              <a:t>(wie?) </a:t>
            </a:r>
            <a:r>
              <a:rPr lang="de-DE" altLang="de-DE" sz="1800" b="0" dirty="0"/>
              <a:t>via Empfehlungen: </a:t>
            </a:r>
            <a:r>
              <a:rPr lang="de-DE" altLang="de-DE" sz="1800" dirty="0"/>
              <a:t>Umsetzungsanleitungen</a:t>
            </a:r>
            <a:r>
              <a:rPr lang="de-DE" altLang="de-DE" sz="1800" b="0" dirty="0"/>
              <a:t> (</a:t>
            </a:r>
            <a:r>
              <a:rPr lang="de-DE" altLang="de-DE" sz="1800" b="0" dirty="0" smtClean="0"/>
              <a:t>Technical </a:t>
            </a:r>
            <a:r>
              <a:rPr lang="de-DE" altLang="de-DE" sz="1800" b="0" dirty="0" err="1" smtClean="0"/>
              <a:t>Guidance</a:t>
            </a:r>
            <a:r>
              <a:rPr lang="de-DE" altLang="de-DE" sz="1800" b="0" dirty="0" smtClean="0"/>
              <a:t>: TG)</a:t>
            </a:r>
          </a:p>
          <a:p>
            <a:pPr>
              <a:spcAft>
                <a:spcPts val="480"/>
              </a:spcAft>
            </a:pPr>
            <a:endParaRPr lang="de-DE" altLang="de-DE" sz="800" b="0" dirty="0" smtClean="0"/>
          </a:p>
          <a:p>
            <a:pPr>
              <a:spcAft>
                <a:spcPts val="480"/>
              </a:spcAft>
            </a:pPr>
            <a:r>
              <a:rPr lang="de-DE" sz="1800" dirty="0" smtClean="0"/>
              <a:t>Handlungsempfehlungen </a:t>
            </a:r>
            <a:r>
              <a:rPr lang="de-DE" sz="1800" b="0" dirty="0" smtClean="0"/>
              <a:t>der GDI-DE</a:t>
            </a:r>
          </a:p>
          <a:p>
            <a:pPr marL="457200" lvl="1" indent="0">
              <a:spcAft>
                <a:spcPts val="480"/>
              </a:spcAft>
              <a:buNone/>
            </a:pPr>
            <a:endParaRPr lang="de-DE" altLang="de-DE" b="0" dirty="0"/>
          </a:p>
          <a:p>
            <a:pPr>
              <a:spcAft>
                <a:spcPts val="480"/>
              </a:spcAft>
            </a:pPr>
            <a:endParaRPr lang="de-DE" altLang="de-DE" b="0" dirty="0"/>
          </a:p>
        </p:txBody>
      </p:sp>
      <p:pic>
        <p:nvPicPr>
          <p:cNvPr id="8" name="Picture 4" descr="http://ec.europa.eu/wel/template-2012/images/logo/logo_d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29319" r="37137" b="4606"/>
          <a:stretch/>
        </p:blipFill>
        <p:spPr bwMode="auto">
          <a:xfrm>
            <a:off x="203093" y="1459541"/>
            <a:ext cx="616941" cy="6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" y="5255727"/>
            <a:ext cx="711325" cy="38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614363"/>
            <a:ext cx="6564312" cy="481012"/>
          </a:xfrm>
          <a:prstGeom prst="rect">
            <a:avLst/>
          </a:prstGeom>
        </p:spPr>
        <p:txBody>
          <a:bodyPr/>
          <a:lstStyle/>
          <a:p>
            <a:r>
              <a:rPr lang="de-DE" altLang="de-DE" dirty="0" smtClean="0"/>
              <a:t>INSPIRE - rechtliche </a:t>
            </a:r>
            <a:r>
              <a:rPr lang="de-DE" altLang="de-DE" dirty="0"/>
              <a:t>und technische Dokumente</a:t>
            </a:r>
          </a:p>
        </p:txBody>
      </p:sp>
      <p:pic>
        <p:nvPicPr>
          <p:cNvPr id="12" name="Picture 14" descr="http://upload.wikimedia.org/wikipedia/de/thumb/1/17/Land-Brandenburg-Logo.svg/500px-Land-Brandenburg-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0" y="2365235"/>
            <a:ext cx="696685" cy="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ec.europa.eu/wel/template-2012/images/logo/logo_d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29319" r="37137" b="4606"/>
          <a:stretch/>
        </p:blipFill>
        <p:spPr bwMode="auto">
          <a:xfrm>
            <a:off x="242964" y="3215663"/>
            <a:ext cx="616941" cy="6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ec.europa.eu/wel/template-2012/images/logo/logo_d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29319" r="37137" b="4606"/>
          <a:stretch/>
        </p:blipFill>
        <p:spPr bwMode="auto">
          <a:xfrm>
            <a:off x="232373" y="4311651"/>
            <a:ext cx="616941" cy="6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71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nhaltsplatzhalter 1"/>
          <p:cNvSpPr>
            <a:spLocks noGrp="1"/>
          </p:cNvSpPr>
          <p:nvPr>
            <p:ph idx="1"/>
          </p:nvPr>
        </p:nvSpPr>
        <p:spPr bwMode="auto">
          <a:xfrm>
            <a:off x="849313" y="1674813"/>
            <a:ext cx="8294687" cy="3640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75"/>
              </a:spcAft>
            </a:pPr>
            <a:r>
              <a:rPr lang="de-DE" dirty="0" smtClean="0"/>
              <a:t>Steckbriefe zu den Geodatenthemen</a:t>
            </a:r>
          </a:p>
          <a:p>
            <a:pPr lvl="1">
              <a:spcAft>
                <a:spcPts val="475"/>
              </a:spcAft>
            </a:pPr>
            <a:r>
              <a:rPr lang="de-DE" dirty="0"/>
              <a:t>I 8     - </a:t>
            </a:r>
            <a:r>
              <a:rPr lang="de-DE" b="1" dirty="0"/>
              <a:t>Gewässernetz </a:t>
            </a:r>
            <a:r>
              <a:rPr lang="de-DE" dirty="0"/>
              <a:t>(aktualisierter Steckbrief) 24.06.2014 </a:t>
            </a:r>
            <a:endParaRPr lang="de-DE" dirty="0" smtClean="0"/>
          </a:p>
          <a:p>
            <a:pPr lvl="1">
              <a:spcAft>
                <a:spcPts val="475"/>
              </a:spcAft>
            </a:pPr>
            <a:r>
              <a:rPr lang="de-DE" dirty="0" smtClean="0"/>
              <a:t>II </a:t>
            </a:r>
            <a:r>
              <a:rPr lang="de-DE" dirty="0"/>
              <a:t>4    - </a:t>
            </a:r>
            <a:r>
              <a:rPr lang="de-DE" b="1" dirty="0"/>
              <a:t>Geologie, Hydrogeologie und Geophysik </a:t>
            </a:r>
            <a:r>
              <a:rPr lang="de-DE" dirty="0"/>
              <a:t>07.08.2014</a:t>
            </a:r>
          </a:p>
          <a:p>
            <a:pPr lvl="1">
              <a:spcAft>
                <a:spcPts val="475"/>
              </a:spcAft>
            </a:pPr>
            <a:r>
              <a:rPr lang="de-DE" dirty="0" smtClean="0"/>
              <a:t>III 20 - </a:t>
            </a:r>
            <a:r>
              <a:rPr lang="de-DE" b="1" dirty="0" smtClean="0"/>
              <a:t>Energiequellen </a:t>
            </a:r>
            <a:r>
              <a:rPr lang="de-DE" dirty="0" smtClean="0"/>
              <a:t>07.08.2014</a:t>
            </a:r>
            <a:endParaRPr lang="de-DE" dirty="0"/>
          </a:p>
          <a:p>
            <a:pPr lvl="1">
              <a:spcAft>
                <a:spcPts val="475"/>
              </a:spcAft>
            </a:pPr>
            <a:r>
              <a:rPr lang="de-DE" dirty="0"/>
              <a:t>III </a:t>
            </a:r>
            <a:r>
              <a:rPr lang="de-DE" dirty="0" smtClean="0"/>
              <a:t>21 </a:t>
            </a:r>
            <a:r>
              <a:rPr lang="de-DE" dirty="0"/>
              <a:t>- </a:t>
            </a:r>
            <a:r>
              <a:rPr lang="de-DE" b="1" dirty="0" smtClean="0"/>
              <a:t>Mineralische Bodenschätze </a:t>
            </a:r>
            <a:r>
              <a:rPr lang="de-DE" dirty="0" smtClean="0"/>
              <a:t>07.08.2014</a:t>
            </a:r>
          </a:p>
          <a:p>
            <a:pPr lvl="1">
              <a:spcAft>
                <a:spcPts val="475"/>
              </a:spcAft>
            </a:pPr>
            <a:r>
              <a:rPr lang="de-DE" dirty="0" smtClean="0"/>
              <a:t>III 5   </a:t>
            </a:r>
            <a:r>
              <a:rPr lang="de-DE" dirty="0"/>
              <a:t>- </a:t>
            </a:r>
            <a:r>
              <a:rPr lang="de-DE" b="1" dirty="0" smtClean="0"/>
              <a:t>Gesundheit </a:t>
            </a:r>
            <a:r>
              <a:rPr lang="de-DE" b="1" dirty="0"/>
              <a:t>und Sicherheit </a:t>
            </a:r>
            <a:r>
              <a:rPr lang="de-DE" dirty="0" smtClean="0"/>
              <a:t>24.09.2014</a:t>
            </a:r>
          </a:p>
          <a:p>
            <a:pPr lvl="1">
              <a:spcAft>
                <a:spcPts val="475"/>
              </a:spcAft>
            </a:pPr>
            <a:r>
              <a:rPr lang="de-DE" dirty="0" smtClean="0"/>
              <a:t>II 4    </a:t>
            </a:r>
            <a:r>
              <a:rPr lang="de-DE" dirty="0"/>
              <a:t>- </a:t>
            </a:r>
            <a:r>
              <a:rPr lang="de-DE" b="1" dirty="0" smtClean="0"/>
              <a:t>Geophysik</a:t>
            </a:r>
            <a:r>
              <a:rPr lang="de-DE" dirty="0" smtClean="0"/>
              <a:t> (erweiterter Steckbrief) 26.09.2014</a:t>
            </a:r>
          </a:p>
          <a:p>
            <a:pPr lvl="1">
              <a:spcAft>
                <a:spcPts val="475"/>
              </a:spcAft>
            </a:pPr>
            <a:r>
              <a:rPr lang="de-DE" dirty="0"/>
              <a:t>II 3    - </a:t>
            </a:r>
            <a:r>
              <a:rPr lang="de-DE" b="1" dirty="0" err="1"/>
              <a:t>Orthofotografie</a:t>
            </a:r>
            <a:r>
              <a:rPr lang="de-DE" b="1" dirty="0"/>
              <a:t> </a:t>
            </a:r>
            <a:r>
              <a:rPr lang="de-DE" dirty="0"/>
              <a:t>24.10.2014</a:t>
            </a:r>
          </a:p>
          <a:p>
            <a:pPr lvl="1">
              <a:spcAft>
                <a:spcPts val="475"/>
              </a:spcAft>
            </a:pPr>
            <a:r>
              <a:rPr lang="de-DE" dirty="0" smtClean="0"/>
              <a:t>III </a:t>
            </a:r>
            <a:r>
              <a:rPr lang="de-DE" dirty="0"/>
              <a:t>18 - </a:t>
            </a:r>
            <a:r>
              <a:rPr lang="de-DE" b="1" dirty="0"/>
              <a:t>Lebensräume </a:t>
            </a:r>
            <a:r>
              <a:rPr lang="de-DE" dirty="0"/>
              <a:t>und </a:t>
            </a:r>
            <a:r>
              <a:rPr lang="de-DE" b="1" dirty="0"/>
              <a:t>Biotope </a:t>
            </a:r>
            <a:r>
              <a:rPr lang="de-DE" dirty="0" smtClean="0"/>
              <a:t>23.12.2014</a:t>
            </a:r>
          </a:p>
          <a:p>
            <a:pPr marL="457200" lvl="1" indent="0">
              <a:spcAft>
                <a:spcPts val="475"/>
              </a:spcAft>
              <a:buNone/>
            </a:pPr>
            <a:endParaRPr lang="de-DE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614363"/>
            <a:ext cx="6564312" cy="433387"/>
          </a:xfrm>
          <a:prstGeom prst="rect">
            <a:avLst/>
          </a:prstGeom>
        </p:spPr>
        <p:txBody>
          <a:bodyPr/>
          <a:lstStyle/>
          <a:p>
            <a:r>
              <a:rPr lang="de-DE" altLang="de-DE" dirty="0" smtClean="0"/>
              <a:t>Neue Steckbriefe</a:t>
            </a: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46024" y="5524500"/>
            <a:ext cx="899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altLang="de-DE" sz="1600" b="0" dirty="0">
                <a:hlinkClick r:id="rId3"/>
              </a:rPr>
              <a:t>http://geoportal.brandenburg.de/kontaktstelle-gdi-de-in-brandenburg/inspire/datenspezifikationen/</a:t>
            </a:r>
            <a:endParaRPr lang="de-DE" altLang="de-DE" sz="1600" b="0" dirty="0"/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15414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GeoKompass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679848" cy="37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14" y="1484783"/>
            <a:ext cx="2677063" cy="37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9110" y="5382637"/>
            <a:ext cx="562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>
                <a:hlinkClick r:id="rId4"/>
              </a:rPr>
              <a:t>http://</a:t>
            </a:r>
            <a:r>
              <a:rPr lang="de-DE" sz="1600" b="0" dirty="0" smtClean="0">
                <a:hlinkClick r:id="rId4"/>
              </a:rPr>
              <a:t>geoportal.brandenburg.de/fileadmin/user_upload/unterlagen/efre/Broschuere-Geokompass-MI-internet_1.pdf</a:t>
            </a:r>
            <a:endParaRPr lang="de-DE" sz="1600" b="0" dirty="0" smtClean="0"/>
          </a:p>
          <a:p>
            <a:endParaRPr lang="de-DE" sz="1600" b="0" dirty="0"/>
          </a:p>
        </p:txBody>
      </p:sp>
      <p:sp>
        <p:nvSpPr>
          <p:cNvPr id="4" name="Textfeld 3"/>
          <p:cNvSpPr txBox="1"/>
          <p:nvPr/>
        </p:nvSpPr>
        <p:spPr>
          <a:xfrm>
            <a:off x="5772151" y="1484784"/>
            <a:ext cx="2819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/>
              <a:t>Präsentiert am </a:t>
            </a:r>
            <a:r>
              <a:rPr lang="de-DE" sz="1800" b="0" dirty="0"/>
              <a:t>8.10.2014 </a:t>
            </a:r>
            <a:r>
              <a:rPr lang="de-DE" sz="1800" b="0" dirty="0" smtClean="0"/>
              <a:t>auf der INTERGEO in Berlin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/>
              <a:t>Fortschrittsbericht des Ministeriums des Innern und für Kommunales </a:t>
            </a:r>
            <a:r>
              <a:rPr lang="de-DE" sz="1800" b="0" dirty="0" smtClean="0"/>
              <a:t>des Landes Brandenburg </a:t>
            </a:r>
            <a:r>
              <a:rPr lang="de-DE" sz="1800" b="0" dirty="0"/>
              <a:t>zur GDI-Förderung durch </a:t>
            </a:r>
            <a:r>
              <a:rPr lang="de-DE" sz="1800" b="0" dirty="0" smtClean="0"/>
              <a:t>EFRE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b="0" dirty="0" smtClean="0"/>
              <a:t>Vorstellung von EFRE-geförderten GDI-Projekten 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3724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13" y="614363"/>
            <a:ext cx="6564312" cy="442912"/>
          </a:xfrm>
        </p:spPr>
        <p:txBody>
          <a:bodyPr/>
          <a:lstStyle/>
          <a:p>
            <a:r>
              <a:rPr lang="de-DE" dirty="0" smtClean="0"/>
              <a:t>Energie- und Klimaschutzatlas Brandenburg (EKS)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633625"/>
            <a:ext cx="5057775" cy="43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1"/>
          <p:cNvSpPr>
            <a:spLocks noGrp="1"/>
          </p:cNvSpPr>
          <p:nvPr>
            <p:ph idx="1"/>
          </p:nvPr>
        </p:nvSpPr>
        <p:spPr bwMode="auto">
          <a:xfrm>
            <a:off x="477838" y="1228724"/>
            <a:ext cx="3046412" cy="362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75"/>
              </a:spcAft>
            </a:pPr>
            <a:r>
              <a:rPr lang="de-DE" altLang="de-DE" sz="1600" dirty="0" smtClean="0"/>
              <a:t>Gemeinsames Projekt des MWE und der LGB</a:t>
            </a:r>
          </a:p>
          <a:p>
            <a:pPr>
              <a:spcAft>
                <a:spcPts val="475"/>
              </a:spcAft>
            </a:pPr>
            <a:r>
              <a:rPr lang="de-DE" sz="1600" dirty="0"/>
              <a:t>webbasiertes </a:t>
            </a:r>
            <a:r>
              <a:rPr lang="de-DE" sz="1600" dirty="0" smtClean="0"/>
              <a:t>Informations-system </a:t>
            </a:r>
            <a:r>
              <a:rPr lang="de-DE" sz="1600" dirty="0"/>
              <a:t>zum Ausbaustand Erneuerbarer Energien und von Energiesystemen im Land Brandenburg</a:t>
            </a:r>
            <a:endParaRPr lang="de-DE" altLang="de-DE" sz="1600" dirty="0"/>
          </a:p>
          <a:p>
            <a:pPr>
              <a:spcAft>
                <a:spcPts val="475"/>
              </a:spcAft>
            </a:pPr>
            <a:r>
              <a:rPr lang="de-DE" altLang="de-DE" sz="1600" dirty="0" smtClean="0"/>
              <a:t>Erstmals präsentiert im Rahmen des Energietages am 29.08.2014 in Cottbus</a:t>
            </a:r>
          </a:p>
          <a:p>
            <a:pPr>
              <a:spcAft>
                <a:spcPts val="475"/>
              </a:spcAft>
            </a:pPr>
            <a:r>
              <a:rPr lang="de-DE" altLang="de-DE" sz="1600" dirty="0" smtClean="0"/>
              <a:t>Vorstellung auf der CeBIT 2015</a:t>
            </a:r>
          </a:p>
          <a:p>
            <a:pPr>
              <a:spcAft>
                <a:spcPts val="475"/>
              </a:spcAft>
            </a:pPr>
            <a:endParaRPr lang="de-DE" altLang="de-DE" sz="2400" dirty="0" smtClean="0"/>
          </a:p>
        </p:txBody>
      </p:sp>
      <p:pic>
        <p:nvPicPr>
          <p:cNvPr id="1029" name="Grafik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774589"/>
            <a:ext cx="2381250" cy="12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09974" y="1152525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http://eks.brandenburg.de</a:t>
            </a:r>
            <a:r>
              <a:rPr lang="de-DE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139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1" i="0" u="none" strike="noStrike" cap="none" normalizeH="0" baseline="0" smtClean="0">
            <a:ln>
              <a:noFill/>
            </a:ln>
            <a:solidFill>
              <a:srgbClr val="00548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1" i="0" u="none" strike="noStrike" cap="none" normalizeH="0" baseline="0" smtClean="0">
            <a:ln>
              <a:noFill/>
            </a:ln>
            <a:solidFill>
              <a:srgbClr val="00548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Office PowerPoint</Application>
  <PresentationFormat>Bildschirmpräsentation (4:3)</PresentationFormat>
  <Paragraphs>101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Arial Narrow</vt:lpstr>
      <vt:lpstr>Wingdings</vt:lpstr>
      <vt:lpstr>Benutzerdefiniertes Design</vt:lpstr>
      <vt:lpstr>PowerPoint-Präsentation</vt:lpstr>
      <vt:lpstr>Übersicht</vt:lpstr>
      <vt:lpstr>„Mid-term evaluation report on INSPIRE implementation“</vt:lpstr>
      <vt:lpstr>PowerPoint-Präsentation</vt:lpstr>
      <vt:lpstr>EU Umfrage zum Thema Energieeffizienz (11/2014)</vt:lpstr>
      <vt:lpstr>INSPIRE - rechtliche und technische Dokumente</vt:lpstr>
      <vt:lpstr>Neue Steckbriefe</vt:lpstr>
      <vt:lpstr>GeoKompass</vt:lpstr>
      <vt:lpstr>Energie- und Klimaschutzatlas Brandenburg (EKS)</vt:lpstr>
      <vt:lpstr>GDI-DE</vt:lpstr>
      <vt:lpstr>GDI-DE</vt:lpstr>
      <vt:lpstr>Informationsquellen </vt:lpstr>
      <vt:lpstr>PowerPoint-Präsentation</vt:lpstr>
    </vt:vector>
  </TitlesOfParts>
  <Company>LGB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Roadshow</dc:title>
  <dc:creator>GSC</dc:creator>
  <cp:lastModifiedBy>Köhler, Susanne</cp:lastModifiedBy>
  <cp:revision>274</cp:revision>
  <cp:lastPrinted>2015-03-12T12:06:29Z</cp:lastPrinted>
  <dcterms:created xsi:type="dcterms:W3CDTF">2009-04-16T09:28:30Z</dcterms:created>
  <dcterms:modified xsi:type="dcterms:W3CDTF">2015-03-16T11:54:38Z</dcterms:modified>
</cp:coreProperties>
</file>