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65" r:id="rId3"/>
    <p:sldId id="264" r:id="rId4"/>
    <p:sldId id="266" r:id="rId5"/>
    <p:sldId id="267" r:id="rId6"/>
    <p:sldId id="268" r:id="rId7"/>
    <p:sldId id="269" r:id="rId8"/>
    <p:sldId id="281" r:id="rId9"/>
    <p:sldId id="270" r:id="rId10"/>
    <p:sldId id="280" r:id="rId11"/>
    <p:sldId id="283" r:id="rId12"/>
    <p:sldId id="282" r:id="rId13"/>
    <p:sldId id="272" r:id="rId14"/>
    <p:sldId id="273" r:id="rId15"/>
    <p:sldId id="284" r:id="rId16"/>
    <p:sldId id="285" r:id="rId17"/>
    <p:sldId id="274" r:id="rId18"/>
    <p:sldId id="276" r:id="rId19"/>
    <p:sldId id="279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8A"/>
    <a:srgbClr val="FFBC00"/>
    <a:srgbClr val="C56C01"/>
    <a:srgbClr val="F39200"/>
    <a:srgbClr val="004C6F"/>
    <a:srgbClr val="337599"/>
    <a:srgbClr val="17D3FF"/>
    <a:srgbClr val="333333"/>
    <a:srgbClr val="D4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8" autoAdjust="0"/>
    <p:restoredTop sz="96169" autoAdjust="0"/>
  </p:normalViewPr>
  <p:slideViewPr>
    <p:cSldViewPr>
      <p:cViewPr varScale="1">
        <p:scale>
          <a:sx n="114" d="100"/>
          <a:sy n="114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43AAB6-ADEA-4B7D-B699-7D0ADB107B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117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2775" y="390525"/>
            <a:ext cx="5487988" cy="41148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b="-14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2"/>
          <a:stretch>
            <a:fillRect/>
          </a:stretch>
        </p:blipFill>
        <p:spPr bwMode="auto">
          <a:xfrm>
            <a:off x="7740650" y="6100763"/>
            <a:ext cx="12223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/>
          <p:nvPr userDrawn="1"/>
        </p:nvSpPr>
        <p:spPr>
          <a:xfrm>
            <a:off x="2359025" y="6110288"/>
            <a:ext cx="5165725" cy="615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9"/>
          <p:cNvSpPr/>
          <p:nvPr userDrawn="1"/>
        </p:nvSpPr>
        <p:spPr>
          <a:xfrm>
            <a:off x="-9525" y="6110288"/>
            <a:ext cx="2249488" cy="615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17378"/>
            <a:ext cx="9144000" cy="7915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 baseline="0"/>
            </a:lvl1pPr>
          </a:lstStyle>
          <a:p>
            <a:pPr lvl="0"/>
            <a:r>
              <a:rPr lang="de-DE" dirty="0" smtClean="0"/>
              <a:t>Titel der Präsentation durch Klicken bearbeiten</a:t>
            </a: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9525" y="3033229"/>
            <a:ext cx="9144000" cy="611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0" baseline="0"/>
            </a:lvl1pPr>
          </a:lstStyle>
          <a:p>
            <a:pPr lvl="0"/>
            <a:r>
              <a:rPr lang="de-DE" dirty="0" smtClean="0"/>
              <a:t>Vorname Name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431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511088" y="608044"/>
            <a:ext cx="8071046" cy="732724"/>
          </a:xfrm>
          <a:prstGeom prst="rect">
            <a:avLst/>
          </a:prstGeom>
        </p:spPr>
        <p:txBody>
          <a:bodyPr/>
          <a:lstStyle>
            <a:lvl1pPr>
              <a:defRPr u="none">
                <a:solidFill>
                  <a:srgbClr val="00548A"/>
                </a:solidFill>
              </a:defRPr>
            </a:lvl1pPr>
          </a:lstStyle>
          <a:p>
            <a:r>
              <a:rPr lang="de-DE" dirty="0" smtClean="0"/>
              <a:t>Überschrift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1974" y="1557090"/>
            <a:ext cx="8082474" cy="719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548A"/>
                </a:solidFill>
              </a:defRPr>
            </a:lvl1pPr>
          </a:lstStyle>
          <a:p>
            <a:pPr lvl="0"/>
            <a:r>
              <a:rPr lang="de-DE" dirty="0" smtClean="0"/>
              <a:t>Text in der ersten Farbe durch Klicken bearbeiten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1974" y="2492896"/>
            <a:ext cx="8082474" cy="719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C56C01"/>
                </a:solidFill>
              </a:defRPr>
            </a:lvl1pPr>
          </a:lstStyle>
          <a:p>
            <a:pPr lvl="0"/>
            <a:r>
              <a:rPr lang="de-DE" dirty="0" smtClean="0"/>
              <a:t>Text in der zweiten Farbe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0732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511088" y="608044"/>
            <a:ext cx="8071046" cy="732724"/>
          </a:xfrm>
          <a:prstGeom prst="rect">
            <a:avLst/>
          </a:prstGeom>
        </p:spPr>
        <p:txBody>
          <a:bodyPr/>
          <a:lstStyle>
            <a:lvl1pPr>
              <a:defRPr u="none">
                <a:solidFill>
                  <a:srgbClr val="00548A"/>
                </a:solidFill>
              </a:defRPr>
            </a:lvl1pPr>
          </a:lstStyle>
          <a:p>
            <a:r>
              <a:rPr lang="de-DE" dirty="0" smtClean="0"/>
              <a:t>Überschrift durch Klicken bearbeiten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1974" y="1557090"/>
            <a:ext cx="4842114" cy="719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548A"/>
                </a:solidFill>
              </a:defRPr>
            </a:lvl1pPr>
          </a:lstStyle>
          <a:p>
            <a:pPr lvl="0"/>
            <a:r>
              <a:rPr lang="de-DE" dirty="0" smtClean="0"/>
              <a:t>Text erste Farbe durch Klicken bearbeiten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1974" y="2492896"/>
            <a:ext cx="4842114" cy="719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C56C01"/>
                </a:solidFill>
              </a:defRPr>
            </a:lvl1pPr>
          </a:lstStyle>
          <a:p>
            <a:pPr lvl="0"/>
            <a:r>
              <a:rPr lang="de-DE" dirty="0" smtClean="0"/>
              <a:t>Text zweite Farbe durch Klicken bearbeiten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 hasCustomPrompt="1"/>
          </p:nvPr>
        </p:nvSpPr>
        <p:spPr>
          <a:xfrm>
            <a:off x="5364163" y="1557338"/>
            <a:ext cx="3240285" cy="431993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48A"/>
                </a:solidFill>
              </a:defRPr>
            </a:lvl1pPr>
          </a:lstStyle>
          <a:p>
            <a:r>
              <a:rPr lang="de-DE" dirty="0" smtClean="0"/>
              <a:t>Platzhalter für ein 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818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511088" y="608044"/>
            <a:ext cx="8071046" cy="732724"/>
          </a:xfrm>
          <a:prstGeom prst="rect">
            <a:avLst/>
          </a:prstGeom>
        </p:spPr>
        <p:txBody>
          <a:bodyPr/>
          <a:lstStyle>
            <a:lvl1pPr>
              <a:defRPr u="none">
                <a:solidFill>
                  <a:srgbClr val="00548A"/>
                </a:solidFill>
              </a:defRPr>
            </a:lvl1pPr>
          </a:lstStyle>
          <a:p>
            <a:r>
              <a:rPr lang="de-DE" dirty="0" smtClean="0"/>
              <a:t>Überschrift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 hasCustomPrompt="1"/>
          </p:nvPr>
        </p:nvSpPr>
        <p:spPr>
          <a:xfrm>
            <a:off x="528666" y="1356443"/>
            <a:ext cx="8054010" cy="459283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48A"/>
                </a:solidFill>
              </a:defRPr>
            </a:lvl1pPr>
          </a:lstStyle>
          <a:p>
            <a:r>
              <a:rPr lang="de-DE" dirty="0" smtClean="0"/>
              <a:t>Platzhalter für ein 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168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513" y="614363"/>
            <a:ext cx="6564312" cy="8699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628775"/>
            <a:ext cx="7848600" cy="4608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9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2771800" y="6230938"/>
            <a:ext cx="4104456" cy="4714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107950" y="6230938"/>
            <a:ext cx="2559050" cy="471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5"/>
          <p:cNvSpPr>
            <a:spLocks noChangeArrowheads="1"/>
          </p:cNvSpPr>
          <p:nvPr/>
        </p:nvSpPr>
        <p:spPr bwMode="auto">
          <a:xfrm>
            <a:off x="8686800" y="685800"/>
            <a:ext cx="457200" cy="228600"/>
          </a:xfrm>
          <a:prstGeom prst="rect">
            <a:avLst/>
          </a:prstGeom>
          <a:solidFill>
            <a:srgbClr val="0054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5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5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Text Box 29"/>
          <p:cNvSpPr txBox="1">
            <a:spLocks noChangeArrowheads="1"/>
          </p:cNvSpPr>
          <p:nvPr/>
        </p:nvSpPr>
        <p:spPr bwMode="auto">
          <a:xfrm>
            <a:off x="8569325" y="674688"/>
            <a:ext cx="574675" cy="2905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5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5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2AF626E-8130-486E-9CAB-0DBD0E2FBDA3}" type="slidenum">
              <a:rPr lang="de-DE" altLang="de-DE" sz="1300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1300" dirty="0" smtClean="0"/>
          </a:p>
        </p:txBody>
      </p:sp>
      <p:sp>
        <p:nvSpPr>
          <p:cNvPr id="1029" name="Text Box 37"/>
          <p:cNvSpPr txBox="1">
            <a:spLocks noChangeArrowheads="1"/>
          </p:cNvSpPr>
          <p:nvPr/>
        </p:nvSpPr>
        <p:spPr bwMode="auto">
          <a:xfrm>
            <a:off x="152400" y="6457950"/>
            <a:ext cx="182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5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5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altLang="de-DE" sz="1000" dirty="0" smtClean="0">
                <a:latin typeface="Arial Narrow" pitchFamily="34" charset="0"/>
              </a:rPr>
              <a:t>13.03.2015</a:t>
            </a:r>
          </a:p>
        </p:txBody>
      </p:sp>
      <p:sp>
        <p:nvSpPr>
          <p:cNvPr id="1030" name="Text Box 38"/>
          <p:cNvSpPr txBox="1">
            <a:spLocks noChangeArrowheads="1"/>
          </p:cNvSpPr>
          <p:nvPr/>
        </p:nvSpPr>
        <p:spPr bwMode="auto">
          <a:xfrm>
            <a:off x="914400" y="6457950"/>
            <a:ext cx="1641376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5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5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altLang="de-DE" sz="1000" dirty="0" smtClean="0">
                <a:latin typeface="Arial Narrow" pitchFamily="34" charset="0"/>
              </a:rPr>
              <a:t>Referent: Christian Bischoff</a:t>
            </a:r>
          </a:p>
        </p:txBody>
      </p:sp>
      <p:sp>
        <p:nvSpPr>
          <p:cNvPr id="1032" name="Line 39"/>
          <p:cNvSpPr>
            <a:spLocks noChangeShapeType="1"/>
          </p:cNvSpPr>
          <p:nvPr/>
        </p:nvSpPr>
        <p:spPr bwMode="auto">
          <a:xfrm>
            <a:off x="879475" y="6543675"/>
            <a:ext cx="0" cy="857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0" y="676275"/>
            <a:ext cx="533400" cy="265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5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5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1034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2"/>
          <a:stretch>
            <a:fillRect/>
          </a:stretch>
        </p:blipFill>
        <p:spPr bwMode="auto">
          <a:xfrm>
            <a:off x="7006034" y="6181725"/>
            <a:ext cx="10223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logo_gdi_be_bb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232525"/>
            <a:ext cx="1027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ieren 2"/>
          <p:cNvGrpSpPr>
            <a:grpSpLocks/>
          </p:cNvGrpSpPr>
          <p:nvPr userDrawn="1"/>
        </p:nvGrpSpPr>
        <p:grpSpPr bwMode="auto">
          <a:xfrm>
            <a:off x="7236296" y="185738"/>
            <a:ext cx="1231900" cy="1230312"/>
            <a:chOff x="7306936" y="185565"/>
            <a:chExt cx="1231200" cy="1231200"/>
          </a:xfrm>
        </p:grpSpPr>
        <p:sp>
          <p:nvSpPr>
            <p:cNvPr id="14" name="Ellipse 13"/>
            <p:cNvSpPr>
              <a:spLocks noChangeAspect="1"/>
            </p:cNvSpPr>
            <p:nvPr/>
          </p:nvSpPr>
          <p:spPr bwMode="auto">
            <a:xfrm>
              <a:off x="7306936" y="185565"/>
              <a:ext cx="1231200" cy="1231200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Oval 5" descr="inspire"/>
            <p:cNvSpPr>
              <a:spLocks noChangeArrowheads="1"/>
            </p:cNvSpPr>
            <p:nvPr/>
          </p:nvSpPr>
          <p:spPr bwMode="auto">
            <a:xfrm>
              <a:off x="7318042" y="199862"/>
              <a:ext cx="1208988" cy="1208960"/>
            </a:xfrm>
            <a:prstGeom prst="ellipse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9050" algn="ctr">
              <a:noFill/>
              <a:round/>
              <a:headEnd/>
              <a:tailEnd/>
            </a:ln>
            <a:effectLst>
              <a:outerShdw blurRad="203200" sx="110000" sy="110000" algn="ctr" rotWithShape="0">
                <a:schemeClr val="bg1">
                  <a:alpha val="70000"/>
                </a:schemeClr>
              </a:outerShdw>
            </a:effectLst>
            <a:extLst/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u="sng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 u="sng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 u="sng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 u="sng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 u="sng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 u="sng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 u="sng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 u="sng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 u="sng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762000" indent="-3048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2pPr>
      <a:lvl3pPr marL="1219200" indent="-3048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3pPr>
      <a:lvl4pPr marL="1676400" indent="-3048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4pPr>
      <a:lvl5pPr marL="2133600" indent="-3048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90800" indent="-3048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3048000" indent="-3048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505200" indent="-3048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962400" indent="-3048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metadaten-serviceportal.d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INSPIRE-Monitoring für das Jahr 2014</a:t>
            </a:r>
          </a:p>
          <a:p>
            <a:r>
              <a:rPr lang="de-DE" sz="1800" b="0" dirty="0" smtClean="0"/>
              <a:t>Wie wird´s gemacht? Was ist zu beachten?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-9525" y="3140968"/>
            <a:ext cx="9144000" cy="611795"/>
          </a:xfrm>
        </p:spPr>
        <p:txBody>
          <a:bodyPr/>
          <a:lstStyle/>
          <a:p>
            <a:r>
              <a:rPr lang="de-DE" dirty="0" smtClean="0"/>
              <a:t>Christian Bischoff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28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Voraussetzungen für den neuen Weg</a:t>
            </a:r>
            <a:br>
              <a:rPr lang="de-DE" dirty="0" smtClean="0"/>
            </a:br>
            <a:r>
              <a:rPr lang="de-DE" sz="1800" dirty="0" smtClean="0"/>
              <a:t>Die Metadaten</a:t>
            </a:r>
            <a:endParaRPr lang="de-DE" sz="1800" dirty="0"/>
          </a:p>
        </p:txBody>
      </p:sp>
      <p:pic>
        <p:nvPicPr>
          <p:cNvPr id="8194" name="Picture 2" descr="Copyright Istock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43" y="2420888"/>
            <a:ext cx="6047315" cy="37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811352" y="5899076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 smtClean="0">
                <a:solidFill>
                  <a:srgbClr val="00548A"/>
                </a:solidFill>
              </a:rPr>
              <a:t>Quelle: www.entscheiderblog.de </a:t>
            </a:r>
            <a:endParaRPr lang="de-DE" sz="900" dirty="0">
              <a:solidFill>
                <a:srgbClr val="00548A"/>
              </a:solidFill>
            </a:endParaRP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21974" y="1557090"/>
            <a:ext cx="8082474" cy="719782"/>
          </a:xfrm>
        </p:spPr>
        <p:txBody>
          <a:bodyPr/>
          <a:lstStyle/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Metadaten sind bereits erfasst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Müssen noch für INSPIRE kenntlich gemacht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8" name="Picture 4" descr="Ausrufezeic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701081" cy="7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Qualität, Haken, Häkchen, Abgehakt, Ja, Zustimmu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05" y="1224403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Metadaten zu Geodaten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Welche Metadatenfelder sind bei</a:t>
            </a:r>
            <a:br>
              <a:rPr lang="de-DE" dirty="0" smtClean="0"/>
            </a:br>
            <a:r>
              <a:rPr lang="de-DE" dirty="0" smtClean="0"/>
              <a:t>den </a:t>
            </a:r>
            <a:r>
              <a:rPr lang="de-DE" dirty="0" smtClean="0">
                <a:solidFill>
                  <a:srgbClr val="C56C01"/>
                </a:solidFill>
              </a:rPr>
              <a:t>Geodaten</a:t>
            </a:r>
            <a:r>
              <a:rPr lang="de-DE" dirty="0" smtClean="0"/>
              <a:t> wichtig?</a:t>
            </a:r>
            <a:endParaRPr lang="de-DE" dirty="0"/>
          </a:p>
        </p:txBody>
      </p:sp>
      <p:pic>
        <p:nvPicPr>
          <p:cNvPr id="10242" name="Picture 2" descr="Diskette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28295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9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Metadaten sind wichtig?</a:t>
            </a:r>
            <a:br>
              <a:rPr lang="de-DE" dirty="0"/>
            </a:br>
            <a:r>
              <a:rPr lang="de-DE" sz="1800" b="0" dirty="0"/>
              <a:t>Metadaten zu </a:t>
            </a:r>
            <a:r>
              <a:rPr lang="de-DE" sz="1800" b="0" dirty="0">
                <a:solidFill>
                  <a:srgbClr val="F39200"/>
                </a:solidFill>
              </a:rPr>
              <a:t>Geodaten </a:t>
            </a:r>
            <a:r>
              <a:rPr lang="de-DE" sz="1800" b="0" dirty="0"/>
              <a:t>– </a:t>
            </a:r>
            <a:r>
              <a:rPr lang="de-DE" sz="1800" b="0" dirty="0">
                <a:solidFill>
                  <a:srgbClr val="FF0000"/>
                </a:solidFill>
              </a:rPr>
              <a:t>Für Entscheider</a:t>
            </a:r>
            <a:endParaRPr lang="de-DE" sz="18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291176"/>
              </p:ext>
            </p:extLst>
          </p:nvPr>
        </p:nvGraphicFramePr>
        <p:xfrm>
          <a:off x="611560" y="1397000"/>
          <a:ext cx="7920880" cy="355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Eintrag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Beispiel</a:t>
                      </a:r>
                      <a:endParaRPr lang="de-D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Metadatensatz-</a:t>
                      </a:r>
                      <a:r>
                        <a:rPr lang="de-DE" sz="1600" dirty="0" err="1" smtClean="0"/>
                        <a:t>Identifikator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„e9d22577-f261-42c8-88cf-dd9461214ad4“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Titel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„Standorte der öffentlichen Feuerwehren im Land Brandenburg“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Kontakt-Email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„Uwe.Reibhorn@mik.brandenburg.de“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Kontakt-Organisation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„Ministerium des Innern und für Kommunales Brandenburg (MIK)“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Konformität der Daten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Keine Angabe bzw. </a:t>
                      </a:r>
                      <a:r>
                        <a:rPr lang="de-DE" sz="1400" dirty="0" err="1" smtClean="0"/>
                        <a:t>true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false</a:t>
                      </a:r>
                      <a:endParaRPr lang="de-DE" sz="1400" dirty="0"/>
                    </a:p>
                  </a:txBody>
                  <a:tcPr/>
                </a:tc>
              </a:tr>
              <a:tr h="520432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Zugehörigkeit zu einem Anhang-Thema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„Versorgungswirtschaft und staatliche Dienste“ über GEMET - INSPIRE </a:t>
                      </a:r>
                      <a:r>
                        <a:rPr lang="de-DE" sz="1400" dirty="0" err="1" smtClean="0"/>
                        <a:t>themes</a:t>
                      </a:r>
                      <a:r>
                        <a:rPr lang="de-DE" sz="1400" dirty="0" smtClean="0"/>
                        <a:t>, </a:t>
                      </a:r>
                      <a:r>
                        <a:rPr lang="de-DE" sz="1400" dirty="0" err="1" smtClean="0"/>
                        <a:t>version</a:t>
                      </a:r>
                      <a:r>
                        <a:rPr lang="de-DE" sz="1400" dirty="0" smtClean="0"/>
                        <a:t> 1.0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Identifizierung für INSPIRE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Keyword „</a:t>
                      </a:r>
                      <a:r>
                        <a:rPr lang="de-DE" sz="1400" dirty="0" err="1" smtClean="0"/>
                        <a:t>inspireidentifiziert</a:t>
                      </a:r>
                      <a:r>
                        <a:rPr lang="de-DE" sz="1400" dirty="0" smtClean="0"/>
                        <a:t>“ muss vorhanden sein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611560" y="5013176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00548A"/>
              </a:buClr>
            </a:pPr>
            <a:r>
              <a:rPr lang="de-DE" sz="1600" dirty="0">
                <a:solidFill>
                  <a:srgbClr val="C56C01"/>
                </a:solidFill>
              </a:rPr>
              <a:t>Zusätzliche </a:t>
            </a:r>
            <a:r>
              <a:rPr lang="de-DE" sz="1600" dirty="0" smtClean="0">
                <a:solidFill>
                  <a:srgbClr val="C56C01"/>
                </a:solidFill>
              </a:rPr>
              <a:t>Informationen ((noch) nicht in Metadaten vorhanden)</a:t>
            </a:r>
            <a:endParaRPr lang="de-DE" sz="1600" dirty="0">
              <a:solidFill>
                <a:srgbClr val="C56C01"/>
              </a:solidFill>
            </a:endParaRPr>
          </a:p>
          <a:p>
            <a:pPr marL="285750" indent="-285750" algn="l">
              <a:buClr>
                <a:srgbClr val="C56C01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C56C01"/>
                </a:solidFill>
              </a:rPr>
              <a:t>Kontakt-Ebene (Bund, Land, Gemeinde</a:t>
            </a:r>
            <a:r>
              <a:rPr lang="de-DE" sz="1600" dirty="0" smtClean="0">
                <a:solidFill>
                  <a:srgbClr val="C56C01"/>
                </a:solidFill>
              </a:rPr>
              <a:t>,…)</a:t>
            </a:r>
          </a:p>
          <a:p>
            <a:pPr marL="285750" indent="-285750" algn="l">
              <a:buClr>
                <a:srgbClr val="C56C01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C56C01"/>
                </a:solidFill>
              </a:rPr>
              <a:t>Relevante Fläche (die der Geodatensatz abdecken SOLL)</a:t>
            </a:r>
          </a:p>
          <a:p>
            <a:pPr marL="285750" indent="-285750" algn="l">
              <a:buClr>
                <a:srgbClr val="C56C01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C56C01"/>
                </a:solidFill>
              </a:rPr>
              <a:t>Aktuelle Fläche (die der Geodatensatz aktuell abdeckt)</a:t>
            </a:r>
            <a:endParaRPr lang="de-DE" sz="1600" dirty="0">
              <a:solidFill>
                <a:srgbClr val="C56C01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11560" y="4437112"/>
            <a:ext cx="7920880" cy="504056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Metadaten sind wichtig?</a:t>
            </a:r>
            <a:br>
              <a:rPr lang="de-DE" dirty="0"/>
            </a:br>
            <a:r>
              <a:rPr lang="de-DE" sz="1800" b="0" dirty="0"/>
              <a:t>Metadaten zu </a:t>
            </a:r>
            <a:r>
              <a:rPr lang="de-DE" sz="1800" b="0" dirty="0" smtClean="0">
                <a:solidFill>
                  <a:srgbClr val="F39200"/>
                </a:solidFill>
              </a:rPr>
              <a:t>Geodaten </a:t>
            </a:r>
            <a:r>
              <a:rPr lang="de-DE" sz="1800" b="0" dirty="0" smtClean="0"/>
              <a:t>– </a:t>
            </a:r>
            <a:r>
              <a:rPr lang="de-DE" sz="1800" b="0" dirty="0" smtClean="0">
                <a:solidFill>
                  <a:srgbClr val="FF0000"/>
                </a:solidFill>
              </a:rPr>
              <a:t>Für Spezialisten</a:t>
            </a:r>
            <a:endParaRPr lang="de-DE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905694"/>
              </p:ext>
            </p:extLst>
          </p:nvPr>
        </p:nvGraphicFramePr>
        <p:xfrm>
          <a:off x="611560" y="1397000"/>
          <a:ext cx="792088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Eintrag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XML-Path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Metadatensatz-</a:t>
                      </a:r>
                      <a:r>
                        <a:rPr lang="de-DE" sz="1600" dirty="0" err="1" smtClean="0"/>
                        <a:t>Identifikator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gmd:MD_Metadata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gmd:fileIdentifier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gco:CharacterString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Titel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gmd:MD_Metadata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gmd:identificationInfo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gmd:MD_DataIdentification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gmd:citation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gmd:CI_Citation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gmd:title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gco:CharacterString</a:t>
                      </a:r>
                      <a:endParaRPr lang="de-DE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Kontakt-Email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gmd:MD_Metadata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gmd:identificationInfo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gmd:MD_DataIdentification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gmd:pointOfContact</a:t>
                      </a:r>
                      <a:r>
                        <a:rPr lang="de-DE" sz="1400" dirty="0" smtClean="0"/>
                        <a:t>[1]/</a:t>
                      </a:r>
                      <a:r>
                        <a:rPr lang="de-DE" sz="1400" dirty="0" err="1" smtClean="0"/>
                        <a:t>gmd:CI_ResponsibleParty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gmd:contactInfo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gmd:CI_Contact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gmd:address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gmd:CI_Address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gmd:electronicMailAddress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gco:CharacterString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Kontakt-Organisation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gmd:MD_Metadata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gmd:identificationInfo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gmd:MD_DataIdentification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gmd:pointOfContact</a:t>
                      </a:r>
                      <a:r>
                        <a:rPr lang="de-DE" sz="1400" dirty="0" smtClean="0"/>
                        <a:t>[1]/</a:t>
                      </a:r>
                      <a:r>
                        <a:rPr lang="de-DE" sz="1400" dirty="0" err="1" smtClean="0"/>
                        <a:t>gmd:CI_ResponsibleParty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gmd:organisationName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gco:CharacterString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Konformität der Daten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gmd:MD_Metadata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gmd:dataQualityInfo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gmd:DQ_DataQuality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gmd:report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gmd:DQ_DomainConsistency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gmd:result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gmd:DQ_ConformanceResult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gmd:pass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gco:Boolean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1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Metadaten sind wichtig?</a:t>
            </a:r>
            <a:br>
              <a:rPr lang="de-DE" dirty="0"/>
            </a:br>
            <a:r>
              <a:rPr lang="de-DE" sz="1800" b="0" dirty="0"/>
              <a:t>Metadaten zu </a:t>
            </a:r>
            <a:r>
              <a:rPr lang="de-DE" sz="1800" b="0" dirty="0" smtClean="0">
                <a:solidFill>
                  <a:srgbClr val="F39200"/>
                </a:solidFill>
              </a:rPr>
              <a:t>Geodaten </a:t>
            </a:r>
            <a:r>
              <a:rPr lang="de-DE" sz="1800" b="0" dirty="0" smtClean="0"/>
              <a:t>– </a:t>
            </a:r>
            <a:r>
              <a:rPr lang="de-DE" sz="1800" b="0" dirty="0" smtClean="0">
                <a:solidFill>
                  <a:srgbClr val="FF0000"/>
                </a:solidFill>
              </a:rPr>
              <a:t>Für Spezialisten</a:t>
            </a:r>
            <a:endParaRPr lang="de-DE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88410"/>
              </p:ext>
            </p:extLst>
          </p:nvPr>
        </p:nvGraphicFramePr>
        <p:xfrm>
          <a:off x="611560" y="1397000"/>
          <a:ext cx="7920880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Eintrag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XML-Path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Zugehörigkeit zu einem Anhang-Thema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gmd:MD_Metadata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gmd:identificationInfo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gmd:MD_DataIdentification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gmd:descriptiveKeywords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gmd:MD_Keywords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gmd:keyword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gco:CharacterString</a:t>
                      </a:r>
                      <a:endParaRPr lang="de-DE" sz="1400" dirty="0" smtClean="0"/>
                    </a:p>
                    <a:p>
                      <a:r>
                        <a:rPr lang="de-DE" sz="1400" dirty="0" smtClean="0"/>
                        <a:t/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Voraussetzung: Eintrag = "GEMET - INSPIRE </a:t>
                      </a:r>
                      <a:r>
                        <a:rPr lang="de-DE" sz="1400" dirty="0" err="1" smtClean="0"/>
                        <a:t>themes</a:t>
                      </a:r>
                      <a:r>
                        <a:rPr lang="de-DE" sz="1400" dirty="0" smtClean="0"/>
                        <a:t>, </a:t>
                      </a:r>
                      <a:r>
                        <a:rPr lang="de-DE" sz="1400" dirty="0" err="1" smtClean="0"/>
                        <a:t>version</a:t>
                      </a:r>
                      <a:r>
                        <a:rPr lang="de-DE" sz="1400" dirty="0" smtClean="0"/>
                        <a:t> 1.0" im nachfolgenden Tag</a:t>
                      </a:r>
                      <a:br>
                        <a:rPr lang="de-DE" sz="1400" dirty="0" smtClean="0"/>
                      </a:br>
                      <a:endParaRPr lang="de-DE" sz="1400" dirty="0" smtClean="0"/>
                    </a:p>
                    <a:p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gmd:MD_Metadata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gmd:identificationInfo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gmd:MD_DataIdentification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gmd:descriptiveKeywords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gmd:MD_Keywords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gmd:thesaurusName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gmd:CI_Citation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gmd:title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gco:CharacterString</a:t>
                      </a:r>
                      <a:endParaRPr lang="de-DE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Identifizierung für INSPIRE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gmd:MD_Metadata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gmd:identificationInfo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gmd:MD_DataIdentification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gmd:descriptiveKeywords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gmd:MD_Keywords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gmd:keyword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gco:CharacterString</a:t>
                      </a:r>
                      <a:endParaRPr lang="de-DE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0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Metadaten zu Geodiensten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Welche Metadatenfelder sind </a:t>
            </a:r>
            <a:r>
              <a:rPr lang="de-DE" dirty="0" smtClean="0"/>
              <a:t>bei</a:t>
            </a:r>
            <a:br>
              <a:rPr lang="de-DE" dirty="0" smtClean="0"/>
            </a:br>
            <a:r>
              <a:rPr lang="de-DE" dirty="0" smtClean="0"/>
              <a:t>den </a:t>
            </a:r>
            <a:r>
              <a:rPr lang="de-DE" dirty="0" smtClean="0">
                <a:solidFill>
                  <a:srgbClr val="C56C01"/>
                </a:solidFill>
              </a:rPr>
              <a:t>Geodiensten</a:t>
            </a:r>
            <a:r>
              <a:rPr lang="de-DE" dirty="0" smtClean="0"/>
              <a:t> </a:t>
            </a:r>
            <a:r>
              <a:rPr lang="de-DE" dirty="0"/>
              <a:t>wichtig?</a:t>
            </a:r>
          </a:p>
          <a:p>
            <a:endParaRPr lang="de-DE" dirty="0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211637" cy="296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9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Metadaten sind wichtig?</a:t>
            </a:r>
            <a:br>
              <a:rPr lang="de-DE" dirty="0"/>
            </a:br>
            <a:r>
              <a:rPr lang="de-DE" sz="1800" b="0" dirty="0"/>
              <a:t>Metadaten zu </a:t>
            </a:r>
            <a:r>
              <a:rPr lang="de-DE" sz="1800" b="0" dirty="0">
                <a:solidFill>
                  <a:srgbClr val="F39200"/>
                </a:solidFill>
              </a:rPr>
              <a:t>Geodiensten </a:t>
            </a:r>
            <a:r>
              <a:rPr lang="de-DE" sz="1800" b="0" dirty="0"/>
              <a:t>– </a:t>
            </a:r>
            <a:r>
              <a:rPr lang="de-DE" sz="1800" b="0" dirty="0">
                <a:solidFill>
                  <a:srgbClr val="FF0000"/>
                </a:solidFill>
              </a:rPr>
              <a:t>Für Entscheider</a:t>
            </a:r>
            <a:endParaRPr lang="de-DE" sz="18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143523"/>
              </p:ext>
            </p:extLst>
          </p:nvPr>
        </p:nvGraphicFramePr>
        <p:xfrm>
          <a:off x="611560" y="1397000"/>
          <a:ext cx="7920880" cy="389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Eintrag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Beispiel</a:t>
                      </a:r>
                      <a:endParaRPr lang="de-D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Metadatensatz-</a:t>
                      </a:r>
                      <a:r>
                        <a:rPr lang="de-DE" sz="1600" dirty="0" err="1" smtClean="0"/>
                        <a:t>Identifikator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„b6586552-c7e6-43bd-b37f-7243c9cb51a4 “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Titel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„Einrichtungen des Brand- und Katastrophenschutzes im Land Brandenburg – INSPIRE View-Service (WMS-MIK-BRANDKAT)“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Kontakt-Email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„kundenservice@inspire.brandenburg.de“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Kontakt-Organisation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„INSPIRE-Zentrale im Land Brandenburg“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Art des Dienstes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„</a:t>
                      </a:r>
                      <a:r>
                        <a:rPr lang="de-DE" sz="1400" dirty="0" err="1" smtClean="0"/>
                        <a:t>view</a:t>
                      </a:r>
                      <a:r>
                        <a:rPr lang="de-DE" sz="1400" dirty="0" smtClean="0"/>
                        <a:t>“</a:t>
                      </a:r>
                      <a:endParaRPr lang="de-DE" sz="1400" dirty="0"/>
                    </a:p>
                  </a:txBody>
                  <a:tcPr/>
                </a:tc>
              </a:tr>
              <a:tr h="520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Konformität des Dienstes zu den INSPIRE Anforderungen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Keine Angabe bzw. </a:t>
                      </a:r>
                      <a:r>
                        <a:rPr lang="de-DE" sz="1400" dirty="0" err="1" smtClean="0"/>
                        <a:t>true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false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Identifizierung für INSPIRE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Keyword „</a:t>
                      </a:r>
                      <a:r>
                        <a:rPr lang="de-DE" sz="1400" dirty="0" err="1" smtClean="0"/>
                        <a:t>inspireidentifiziert</a:t>
                      </a:r>
                      <a:r>
                        <a:rPr lang="de-DE" sz="1400" dirty="0" smtClean="0"/>
                        <a:t>“ muss vorhanden sein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611560" y="530120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00548A"/>
              </a:buClr>
            </a:pPr>
            <a:r>
              <a:rPr lang="de-DE" sz="1600" dirty="0">
                <a:solidFill>
                  <a:srgbClr val="C56C01"/>
                </a:solidFill>
              </a:rPr>
              <a:t>Zusätzliche </a:t>
            </a:r>
            <a:r>
              <a:rPr lang="de-DE" sz="1600" dirty="0" smtClean="0">
                <a:solidFill>
                  <a:srgbClr val="C56C01"/>
                </a:solidFill>
              </a:rPr>
              <a:t>Informationen ((noch) nicht in Metadaten vorhanden)</a:t>
            </a:r>
          </a:p>
          <a:p>
            <a:pPr marL="285750" indent="-285750" algn="l">
              <a:buClr>
                <a:srgbClr val="C56C01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C56C01"/>
                </a:solidFill>
              </a:rPr>
              <a:t>Kontakt-Ebene (Bund, Land, Gemeinde,…)</a:t>
            </a:r>
          </a:p>
          <a:p>
            <a:pPr marL="285750" indent="-285750" algn="l">
              <a:buClr>
                <a:srgbClr val="C56C01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C56C01"/>
                </a:solidFill>
              </a:rPr>
              <a:t>Anzahl der Anfragen je </a:t>
            </a:r>
            <a:r>
              <a:rPr lang="de-DE" sz="1600" dirty="0" smtClean="0">
                <a:solidFill>
                  <a:srgbClr val="C56C01"/>
                </a:solidFill>
              </a:rPr>
              <a:t>Jahr</a:t>
            </a:r>
            <a:endParaRPr lang="de-DE" sz="1600" dirty="0">
              <a:solidFill>
                <a:srgbClr val="C56C01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11560" y="4797152"/>
            <a:ext cx="7920880" cy="504056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Metadaten sind wichtig?</a:t>
            </a:r>
            <a:br>
              <a:rPr lang="de-DE" dirty="0"/>
            </a:br>
            <a:r>
              <a:rPr lang="de-DE" sz="1800" b="0" dirty="0"/>
              <a:t>Metadaten zu </a:t>
            </a:r>
            <a:r>
              <a:rPr lang="de-DE" sz="1800" b="0" dirty="0" smtClean="0">
                <a:solidFill>
                  <a:srgbClr val="F39200"/>
                </a:solidFill>
              </a:rPr>
              <a:t>Geodiensten </a:t>
            </a:r>
            <a:r>
              <a:rPr lang="de-DE" sz="1800" b="0" dirty="0" smtClean="0"/>
              <a:t>– </a:t>
            </a:r>
            <a:r>
              <a:rPr lang="de-DE" sz="1800" b="0" dirty="0" smtClean="0">
                <a:solidFill>
                  <a:srgbClr val="FF0000"/>
                </a:solidFill>
              </a:rPr>
              <a:t>Für Spezialisten</a:t>
            </a:r>
            <a:endParaRPr lang="de-DE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415532"/>
              </p:ext>
            </p:extLst>
          </p:nvPr>
        </p:nvGraphicFramePr>
        <p:xfrm>
          <a:off x="611560" y="1397000"/>
          <a:ext cx="7920880" cy="445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Eintrag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XML-Path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Metadatensatz-</a:t>
                      </a:r>
                      <a:r>
                        <a:rPr lang="de-DE" sz="1600" dirty="0" err="1" smtClean="0"/>
                        <a:t>Identifikator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gmd:MD_Metadata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gmd:fileIdentifier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gco:CharacterString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Titel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gmd:MD_Metadata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gmd:identificationInfo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srv:SV_ServiceIdentification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gmd:citation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gmd:CI_Citation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gmd:title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gco:CharacterString</a:t>
                      </a:r>
                      <a:endParaRPr lang="de-DE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Kontakt-Email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gmd:MD_Metadata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gmd:identificationInfo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srv:SV_ServiceIdentification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gmd:pointOfContact</a:t>
                      </a:r>
                      <a:r>
                        <a:rPr lang="de-DE" sz="1400" dirty="0" smtClean="0"/>
                        <a:t>[1]/</a:t>
                      </a:r>
                      <a:r>
                        <a:rPr lang="de-DE" sz="1400" dirty="0" err="1" smtClean="0"/>
                        <a:t>gmd:CI_ResponsibleParty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gmd:contactInfo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gmd:CI_Contact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gmd:address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gmd:CI_Address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gmd:electronicMailAddress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gco:CharacterString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Kontakt-Organisation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gmd:MD_Metadata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gmd:identificationInfo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srv:SV_ServiceIdentification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gmd:pointOfContact</a:t>
                      </a:r>
                      <a:r>
                        <a:rPr lang="de-DE" sz="1400" dirty="0" smtClean="0"/>
                        <a:t>[1]/</a:t>
                      </a:r>
                      <a:r>
                        <a:rPr lang="de-DE" sz="1400" dirty="0" err="1" smtClean="0"/>
                        <a:t>gmd:CI_ResponsibleParty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gmd:organisationName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gco:CharacterString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Art des Dienstes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gmd:MD_Metadata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gmd:identificationInfo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srv:SV_ServiceIdentification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srv:serviceType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gco:LocalName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3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Metadaten sind wichtig?</a:t>
            </a:r>
            <a:br>
              <a:rPr lang="de-DE" dirty="0"/>
            </a:br>
            <a:r>
              <a:rPr lang="de-DE" sz="1800" b="0" dirty="0"/>
              <a:t>Metadaten zu </a:t>
            </a:r>
            <a:r>
              <a:rPr lang="de-DE" sz="1800" b="0" dirty="0" smtClean="0">
                <a:solidFill>
                  <a:srgbClr val="F39200"/>
                </a:solidFill>
              </a:rPr>
              <a:t>Geodiensten </a:t>
            </a:r>
            <a:r>
              <a:rPr lang="de-DE" sz="1800" b="0" dirty="0" smtClean="0"/>
              <a:t>– </a:t>
            </a:r>
            <a:r>
              <a:rPr lang="de-DE" sz="1800" b="0" dirty="0" smtClean="0">
                <a:solidFill>
                  <a:srgbClr val="FF0000"/>
                </a:solidFill>
              </a:rPr>
              <a:t>Für Spezialisten</a:t>
            </a:r>
            <a:endParaRPr lang="de-DE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41706"/>
              </p:ext>
            </p:extLst>
          </p:nvPr>
        </p:nvGraphicFramePr>
        <p:xfrm>
          <a:off x="611560" y="1397000"/>
          <a:ext cx="7920880" cy="226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Eintrag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XML-Path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Konformität des Dienstes zu den INSPIRE Anforderungen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gmd:MD_Metadata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gmd:dataQualityInfo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gmd:DQ_DataQuality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gmd:report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gmd:DQ_DomainConsistency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gmd:result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gmd:DQ_ConformanceResult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gmd:pass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gco:Boolean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Identifizierung für INSPIRE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gmd:MD_Metadata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gmd:identificationInfo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gmd:MD_DataIdentification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gmd:descriptiveKeywords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gmd:MD_Keywords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gmd:keyword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gco:CharacterString</a:t>
                      </a:r>
                      <a:endParaRPr lang="de-DE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2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Daten-Dienste-Kopplung</a:t>
            </a:r>
            <a:br>
              <a:rPr lang="de-DE" dirty="0" smtClean="0"/>
            </a:br>
            <a:endParaRPr lang="de-DE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32" y="1844824"/>
            <a:ext cx="4958938" cy="376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21974" y="1557090"/>
            <a:ext cx="8082474" cy="719782"/>
          </a:xfrm>
        </p:spPr>
        <p:txBody>
          <a:bodyPr/>
          <a:lstStyle/>
          <a:p>
            <a:r>
              <a:rPr lang="de-DE" dirty="0" smtClean="0"/>
              <a:t>Architektur der GDI-DE</a:t>
            </a:r>
            <a:br>
              <a:rPr lang="de-DE" dirty="0" smtClean="0"/>
            </a:br>
            <a:r>
              <a:rPr lang="de-DE" sz="1400" dirty="0" smtClean="0"/>
              <a:t>Konventionen zu Metadaten</a:t>
            </a:r>
            <a:endParaRPr lang="de-DE" sz="1400" dirty="0"/>
          </a:p>
          <a:p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517878" y="5729481"/>
            <a:ext cx="52886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00" dirty="0" smtClean="0">
                <a:solidFill>
                  <a:srgbClr val="00548A"/>
                </a:solidFill>
              </a:rPr>
              <a:t>Quelle</a:t>
            </a:r>
            <a:r>
              <a:rPr lang="de-DE" sz="900" dirty="0">
                <a:solidFill>
                  <a:srgbClr val="00548A"/>
                </a:solidFill>
              </a:rPr>
              <a:t>: http://geoportal.brandenburg.de/fileadmin/user_upload/unterlagen/inspire/metadaten/2015-01-14_Architektur_GDI_DE-Konventionen_Metadaten.pdf </a:t>
            </a:r>
          </a:p>
        </p:txBody>
      </p:sp>
    </p:spTree>
    <p:extLst>
      <p:ext uri="{BB962C8B-B14F-4D97-AF65-F5344CB8AC3E}">
        <p14:creationId xmlns:p14="http://schemas.microsoft.com/office/powerpoint/2010/main" val="8649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21974" y="1557090"/>
            <a:ext cx="8082474" cy="2591990"/>
          </a:xfrm>
        </p:spPr>
        <p:txBody>
          <a:bodyPr/>
          <a:lstStyle/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Rechtlicher Hintergrund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Bisheriger Weg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GDI-DE Registry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Metadaten zu Geodaten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Metadaten zu Geodiensten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Daten-Dienste-Kopplung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Praxis mit Serviceportal für Metadaten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1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Querverweis</a:t>
            </a:r>
            <a:br>
              <a:rPr lang="de-DE" dirty="0" smtClean="0"/>
            </a:br>
            <a:r>
              <a:rPr lang="de-DE" sz="1800" dirty="0" smtClean="0"/>
              <a:t>Daten-Dienste-Kopplung beim Dienst</a:t>
            </a:r>
            <a:endParaRPr lang="de-DE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21974" y="1484784"/>
            <a:ext cx="8082474" cy="1007814"/>
          </a:xfrm>
        </p:spPr>
        <p:txBody>
          <a:bodyPr/>
          <a:lstStyle/>
          <a:p>
            <a:r>
              <a:rPr lang="de-DE" dirty="0" smtClean="0"/>
              <a:t>Titel: Von OGC Diensten zu INSPIRE Diensten</a:t>
            </a:r>
          </a:p>
          <a:p>
            <a:r>
              <a:rPr lang="de-DE" dirty="0" smtClean="0"/>
              <a:t>Datum: 16.01.2015</a:t>
            </a:r>
            <a:br>
              <a:rPr lang="de-DE" dirty="0" smtClean="0"/>
            </a:br>
            <a:r>
              <a:rPr lang="de-DE" dirty="0" smtClean="0"/>
              <a:t>Referent: Dr.-Ing. Tillmann Lübker (INSPIRE-Zentrale)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21974" y="2492896"/>
            <a:ext cx="8082474" cy="648072"/>
          </a:xfrm>
        </p:spPr>
        <p:txBody>
          <a:bodyPr/>
          <a:lstStyle/>
          <a:p>
            <a:r>
              <a:rPr lang="de-DE" sz="1600" dirty="0"/>
              <a:t>http://geoportal.brandenburg.de/fileadmin/user_upload/unterlagen/gsc/kontaktstelle/efre-beguenstigte/2015-01-16_EFRE-Beguenstigte-INSPIRE-konforme-Dienste.pptx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4178623" cy="3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1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Daten-Dienste-Kopplung</a:t>
            </a:r>
            <a:endParaRPr lang="de-DE" dirty="0"/>
          </a:p>
        </p:txBody>
      </p:sp>
      <p:sp>
        <p:nvSpPr>
          <p:cNvPr id="5" name="Flussdiagramm: Magnetplattenspeicher 4"/>
          <p:cNvSpPr/>
          <p:nvPr/>
        </p:nvSpPr>
        <p:spPr bwMode="auto">
          <a:xfrm>
            <a:off x="687480" y="4797152"/>
            <a:ext cx="1728192" cy="1008112"/>
          </a:xfrm>
          <a:prstGeom prst="flowChartMagneticDisk">
            <a:avLst/>
          </a:prstGeom>
          <a:solidFill>
            <a:srgbClr val="FFB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Geodatensatz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63544" y="5445224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&lt;ID&gt;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7" name="Flussdiagramm: Dokument 6"/>
          <p:cNvSpPr/>
          <p:nvPr/>
        </p:nvSpPr>
        <p:spPr bwMode="auto">
          <a:xfrm>
            <a:off x="924864" y="1916832"/>
            <a:ext cx="1224136" cy="1224136"/>
          </a:xfrm>
          <a:prstGeom prst="flowChartDocumen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Flussdiagramm: Dokument 7"/>
          <p:cNvSpPr/>
          <p:nvPr/>
        </p:nvSpPr>
        <p:spPr bwMode="auto">
          <a:xfrm>
            <a:off x="4062128" y="1916832"/>
            <a:ext cx="1224136" cy="1224136"/>
          </a:xfrm>
          <a:prstGeom prst="flowChartDocumen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Flussdiagramm: Dokument 8"/>
          <p:cNvSpPr/>
          <p:nvPr/>
        </p:nvSpPr>
        <p:spPr bwMode="auto">
          <a:xfrm>
            <a:off x="6732240" y="1916832"/>
            <a:ext cx="1224136" cy="1224136"/>
          </a:xfrm>
          <a:prstGeom prst="flowChartDocumen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32876" y="220486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Daten</a:t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Metadaten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173048" y="219861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Dienst</a:t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Metadaten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56800" y="2042967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1"/>
                </a:solidFill>
              </a:rPr>
              <a:t>OWS</a:t>
            </a:r>
            <a:br>
              <a:rPr lang="de-DE" sz="1000" dirty="0" smtClean="0">
                <a:solidFill>
                  <a:schemeClr val="tx1"/>
                </a:solidFill>
              </a:rPr>
            </a:br>
            <a:r>
              <a:rPr lang="de-DE" sz="1000" dirty="0" smtClean="0">
                <a:solidFill>
                  <a:schemeClr val="tx1"/>
                </a:solidFill>
              </a:rPr>
              <a:t>Capabilities oder Atom Service Feed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3741000" y="4913589"/>
            <a:ext cx="1872208" cy="786571"/>
          </a:xfrm>
          <a:prstGeom prst="roundRect">
            <a:avLst/>
          </a:prstGeom>
          <a:solidFill>
            <a:srgbClr val="FFB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Geodatendienst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248900" y="2612353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&lt;ID&gt;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12896" y="1927865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&lt;FID&gt;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71070" y="1941765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&lt;FID&gt;</a:t>
            </a:r>
            <a:endParaRPr lang="de-DE" sz="1200" dirty="0">
              <a:solidFill>
                <a:srgbClr val="FF0000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H="1" flipV="1">
            <a:off x="1907704" y="2750852"/>
            <a:ext cx="2766492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lg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/>
          <p:nvPr/>
        </p:nvCxnSpPr>
        <p:spPr bwMode="auto">
          <a:xfrm>
            <a:off x="284616" y="5583723"/>
            <a:ext cx="939478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lg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/>
        </p:nvCxnSpPr>
        <p:spPr bwMode="auto">
          <a:xfrm>
            <a:off x="284616" y="2750853"/>
            <a:ext cx="0" cy="283287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/>
          <p:nvPr/>
        </p:nvCxnSpPr>
        <p:spPr bwMode="auto">
          <a:xfrm flipH="1">
            <a:off x="284616" y="2750853"/>
            <a:ext cx="831000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lussdiagramm: Verbindungsstelle 29"/>
          <p:cNvSpPr/>
          <p:nvPr/>
        </p:nvSpPr>
        <p:spPr bwMode="auto">
          <a:xfrm>
            <a:off x="331824" y="5205864"/>
            <a:ext cx="288000" cy="2880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18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31" name="Flussdiagramm: Verbindungsstelle 30"/>
          <p:cNvSpPr/>
          <p:nvPr/>
        </p:nvSpPr>
        <p:spPr bwMode="auto">
          <a:xfrm>
            <a:off x="2555776" y="2435696"/>
            <a:ext cx="288000" cy="2880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18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</a:p>
        </p:txBody>
      </p:sp>
      <p:cxnSp>
        <p:nvCxnSpPr>
          <p:cNvPr id="32" name="Gerade Verbindung mit Pfeil 31"/>
          <p:cNvCxnSpPr/>
          <p:nvPr/>
        </p:nvCxnSpPr>
        <p:spPr bwMode="auto">
          <a:xfrm>
            <a:off x="5286264" y="2204864"/>
            <a:ext cx="1445976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lussdiagramm: Verbindungsstelle 35"/>
          <p:cNvSpPr/>
          <p:nvPr/>
        </p:nvSpPr>
        <p:spPr bwMode="auto">
          <a:xfrm>
            <a:off x="6300192" y="1841431"/>
            <a:ext cx="288000" cy="2880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18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</a:t>
            </a:r>
          </a:p>
        </p:txBody>
      </p:sp>
      <p:cxnSp>
        <p:nvCxnSpPr>
          <p:cNvPr id="37" name="Gerade Verbindung mit Pfeil 36"/>
          <p:cNvCxnSpPr/>
          <p:nvPr/>
        </p:nvCxnSpPr>
        <p:spPr bwMode="auto">
          <a:xfrm flipH="1">
            <a:off x="5293534" y="2723696"/>
            <a:ext cx="1438706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Flussdiagramm: Verbindungsstelle 39"/>
          <p:cNvSpPr/>
          <p:nvPr/>
        </p:nvSpPr>
        <p:spPr bwMode="auto">
          <a:xfrm>
            <a:off x="5364120" y="2396910"/>
            <a:ext cx="288000" cy="2880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18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100" dirty="0"/>
              <a:t>4</a:t>
            </a:r>
            <a:endParaRPr kumimoji="0" lang="de-DE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41" name="Gerade Verbindung mit Pfeil 40"/>
          <p:cNvCxnSpPr/>
          <p:nvPr/>
        </p:nvCxnSpPr>
        <p:spPr bwMode="auto">
          <a:xfrm flipH="1">
            <a:off x="1536932" y="1412776"/>
            <a:ext cx="5684845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mit Pfeil 42"/>
          <p:cNvCxnSpPr/>
          <p:nvPr/>
        </p:nvCxnSpPr>
        <p:spPr bwMode="auto">
          <a:xfrm flipH="1">
            <a:off x="7221777" y="1412776"/>
            <a:ext cx="2" cy="50405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mit Pfeil 45"/>
          <p:cNvCxnSpPr/>
          <p:nvPr/>
        </p:nvCxnSpPr>
        <p:spPr bwMode="auto">
          <a:xfrm flipH="1">
            <a:off x="1543677" y="1410908"/>
            <a:ext cx="2" cy="50405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Flussdiagramm: Verbindungsstelle 46"/>
          <p:cNvSpPr/>
          <p:nvPr/>
        </p:nvSpPr>
        <p:spPr bwMode="auto">
          <a:xfrm>
            <a:off x="1775009" y="1480024"/>
            <a:ext cx="288000" cy="2880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18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5</a:t>
            </a:r>
          </a:p>
        </p:txBody>
      </p:sp>
      <p:cxnSp>
        <p:nvCxnSpPr>
          <p:cNvPr id="48" name="Gerade Verbindung mit Pfeil 47"/>
          <p:cNvCxnSpPr/>
          <p:nvPr/>
        </p:nvCxnSpPr>
        <p:spPr bwMode="auto">
          <a:xfrm flipH="1" flipV="1">
            <a:off x="2627784" y="4365104"/>
            <a:ext cx="4407582" cy="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mit Pfeil 48"/>
          <p:cNvCxnSpPr/>
          <p:nvPr/>
        </p:nvCxnSpPr>
        <p:spPr bwMode="auto">
          <a:xfrm>
            <a:off x="7035366" y="2828378"/>
            <a:ext cx="0" cy="1536727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mit Pfeil 51"/>
          <p:cNvCxnSpPr/>
          <p:nvPr/>
        </p:nvCxnSpPr>
        <p:spPr bwMode="auto">
          <a:xfrm>
            <a:off x="2627784" y="4365105"/>
            <a:ext cx="0" cy="121861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mit Pfeil 53"/>
          <p:cNvCxnSpPr/>
          <p:nvPr/>
        </p:nvCxnSpPr>
        <p:spPr bwMode="auto">
          <a:xfrm flipH="1">
            <a:off x="1945380" y="5583723"/>
            <a:ext cx="682404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lg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Flussdiagramm: Verbindungsstelle 57"/>
          <p:cNvSpPr/>
          <p:nvPr/>
        </p:nvSpPr>
        <p:spPr bwMode="auto">
          <a:xfrm>
            <a:off x="6626290" y="4005064"/>
            <a:ext cx="288000" cy="2880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18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6</a:t>
            </a:r>
          </a:p>
        </p:txBody>
      </p:sp>
      <p:cxnSp>
        <p:nvCxnSpPr>
          <p:cNvPr id="59" name="Gerade Verbindung mit Pfeil 58"/>
          <p:cNvCxnSpPr>
            <a:stCxn id="7" idx="2"/>
            <a:endCxn id="5" idx="1"/>
          </p:cNvCxnSpPr>
          <p:nvPr/>
        </p:nvCxnSpPr>
        <p:spPr bwMode="auto">
          <a:xfrm>
            <a:off x="1536932" y="3060039"/>
            <a:ext cx="14644" cy="173711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feld 64"/>
          <p:cNvSpPr txBox="1"/>
          <p:nvPr/>
        </p:nvSpPr>
        <p:spPr>
          <a:xfrm>
            <a:off x="1551576" y="3675446"/>
            <a:ext cx="1070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i="1" dirty="0" smtClean="0">
                <a:solidFill>
                  <a:schemeClr val="tx1"/>
                </a:solidFill>
              </a:rPr>
              <a:t>beschreibt</a:t>
            </a:r>
            <a:endParaRPr lang="de-DE" sz="1400" b="0" i="1" dirty="0">
              <a:solidFill>
                <a:schemeClr val="tx1"/>
              </a:solidFill>
            </a:endParaRPr>
          </a:p>
        </p:txBody>
      </p:sp>
      <p:cxnSp>
        <p:nvCxnSpPr>
          <p:cNvPr id="66" name="Gerade Verbindung mit Pfeil 65"/>
          <p:cNvCxnSpPr>
            <a:stCxn id="8" idx="2"/>
            <a:endCxn id="13" idx="0"/>
          </p:cNvCxnSpPr>
          <p:nvPr/>
        </p:nvCxnSpPr>
        <p:spPr bwMode="auto">
          <a:xfrm>
            <a:off x="4674196" y="3060039"/>
            <a:ext cx="2908" cy="185355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feld 66"/>
          <p:cNvSpPr txBox="1"/>
          <p:nvPr/>
        </p:nvSpPr>
        <p:spPr>
          <a:xfrm>
            <a:off x="4725349" y="3680975"/>
            <a:ext cx="1070787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i="1" dirty="0" smtClean="0">
                <a:solidFill>
                  <a:schemeClr val="tx1"/>
                </a:solidFill>
              </a:rPr>
              <a:t>beschreibt</a:t>
            </a:r>
            <a:endParaRPr lang="de-DE" sz="1400" b="0" i="1" dirty="0">
              <a:solidFill>
                <a:schemeClr val="tx1"/>
              </a:solidFill>
            </a:endParaRPr>
          </a:p>
        </p:txBody>
      </p:sp>
      <p:cxnSp>
        <p:nvCxnSpPr>
          <p:cNvPr id="68" name="Gerade Verbindung mit Pfeil 67"/>
          <p:cNvCxnSpPr/>
          <p:nvPr/>
        </p:nvCxnSpPr>
        <p:spPr bwMode="auto">
          <a:xfrm>
            <a:off x="7406338" y="3034718"/>
            <a:ext cx="14644" cy="226649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feld 68"/>
          <p:cNvSpPr txBox="1"/>
          <p:nvPr/>
        </p:nvSpPr>
        <p:spPr>
          <a:xfrm>
            <a:off x="7380312" y="3675292"/>
            <a:ext cx="107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i="1" dirty="0">
                <a:solidFill>
                  <a:schemeClr val="tx1"/>
                </a:solidFill>
              </a:rPr>
              <a:t>b</a:t>
            </a:r>
            <a:r>
              <a:rPr lang="de-DE" sz="1400" b="0" i="1" dirty="0" smtClean="0">
                <a:solidFill>
                  <a:schemeClr val="tx1"/>
                </a:solidFill>
              </a:rPr>
              <a:t>eschreibt</a:t>
            </a:r>
            <a:br>
              <a:rPr lang="de-DE" sz="1400" b="0" i="1" dirty="0" smtClean="0">
                <a:solidFill>
                  <a:schemeClr val="tx1"/>
                </a:solidFill>
              </a:rPr>
            </a:br>
            <a:r>
              <a:rPr lang="de-DE" sz="1400" b="0" i="1" dirty="0" smtClean="0">
                <a:solidFill>
                  <a:schemeClr val="tx1"/>
                </a:solidFill>
              </a:rPr>
              <a:t>technisch</a:t>
            </a:r>
            <a:endParaRPr lang="de-DE" sz="1400" b="0" i="1" dirty="0">
              <a:solidFill>
                <a:schemeClr val="tx1"/>
              </a:solidFill>
            </a:endParaRPr>
          </a:p>
        </p:txBody>
      </p:sp>
      <p:cxnSp>
        <p:nvCxnSpPr>
          <p:cNvPr id="70" name="Gerade Verbindung mit Pfeil 69"/>
          <p:cNvCxnSpPr/>
          <p:nvPr/>
        </p:nvCxnSpPr>
        <p:spPr bwMode="auto">
          <a:xfrm flipH="1">
            <a:off x="5652120" y="5301208"/>
            <a:ext cx="1768862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mit Pfeil 72"/>
          <p:cNvCxnSpPr>
            <a:stCxn id="13" idx="1"/>
            <a:endCxn id="5" idx="4"/>
          </p:cNvCxnSpPr>
          <p:nvPr/>
        </p:nvCxnSpPr>
        <p:spPr bwMode="auto">
          <a:xfrm flipH="1" flipV="1">
            <a:off x="2415672" y="5301208"/>
            <a:ext cx="1325328" cy="566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Textfeld 77"/>
          <p:cNvSpPr txBox="1"/>
          <p:nvPr/>
        </p:nvSpPr>
        <p:spPr>
          <a:xfrm>
            <a:off x="2622363" y="4993431"/>
            <a:ext cx="1070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i="1" dirty="0" smtClean="0">
                <a:solidFill>
                  <a:schemeClr val="tx1"/>
                </a:solidFill>
              </a:rPr>
              <a:t>stellt bereit</a:t>
            </a:r>
            <a:endParaRPr lang="de-DE" sz="1400" b="0" i="1" dirty="0">
              <a:solidFill>
                <a:schemeClr val="tx1"/>
              </a:solidFill>
            </a:endParaRPr>
          </a:p>
        </p:txBody>
      </p:sp>
      <p:cxnSp>
        <p:nvCxnSpPr>
          <p:cNvPr id="83" name="Gerade Verbindung mit Pfeil 82"/>
          <p:cNvCxnSpPr/>
          <p:nvPr/>
        </p:nvCxnSpPr>
        <p:spPr bwMode="auto">
          <a:xfrm flipH="1">
            <a:off x="5922150" y="5722223"/>
            <a:ext cx="522042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mit Pfeil 85"/>
          <p:cNvCxnSpPr/>
          <p:nvPr/>
        </p:nvCxnSpPr>
        <p:spPr bwMode="auto">
          <a:xfrm flipH="1">
            <a:off x="5922150" y="5949281"/>
            <a:ext cx="522042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lg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feld 87"/>
          <p:cNvSpPr txBox="1"/>
          <p:nvPr/>
        </p:nvSpPr>
        <p:spPr>
          <a:xfrm>
            <a:off x="6626290" y="5568334"/>
            <a:ext cx="1070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b="0" i="1" dirty="0" smtClean="0">
                <a:solidFill>
                  <a:schemeClr val="tx1"/>
                </a:solidFill>
              </a:rPr>
              <a:t>Hyperlink</a:t>
            </a:r>
            <a:endParaRPr lang="de-DE" sz="1400" b="0" i="1" dirty="0">
              <a:solidFill>
                <a:schemeClr val="tx1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6627136" y="5785519"/>
            <a:ext cx="240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b="0" i="1" dirty="0" smtClean="0">
                <a:solidFill>
                  <a:schemeClr val="tx1"/>
                </a:solidFill>
              </a:rPr>
              <a:t>Referenz auf </a:t>
            </a:r>
            <a:r>
              <a:rPr lang="de-DE" sz="1400" b="0" i="1" dirty="0" err="1" smtClean="0">
                <a:solidFill>
                  <a:schemeClr val="tx1"/>
                </a:solidFill>
              </a:rPr>
              <a:t>Identifikator</a:t>
            </a:r>
            <a:endParaRPr lang="de-DE" sz="1400" b="0" i="1" dirty="0">
              <a:solidFill>
                <a:schemeClr val="tx1"/>
              </a:solidFill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219428" y="5733256"/>
            <a:ext cx="52886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00" dirty="0" smtClean="0">
                <a:solidFill>
                  <a:srgbClr val="00548A"/>
                </a:solidFill>
              </a:rPr>
              <a:t>Quelle</a:t>
            </a:r>
            <a:r>
              <a:rPr lang="de-DE" sz="900" dirty="0">
                <a:solidFill>
                  <a:srgbClr val="00548A"/>
                </a:solidFill>
              </a:rPr>
              <a:t>: http://geoportal.brandenburg.de/fileadmin/user_upload/unterlagen/inspire/metadaten/2015-01-14_Architektur_GDI_DE-Konventionen_Metadaten.pdf </a:t>
            </a:r>
          </a:p>
        </p:txBody>
      </p:sp>
    </p:spTree>
    <p:extLst>
      <p:ext uri="{BB962C8B-B14F-4D97-AF65-F5344CB8AC3E}">
        <p14:creationId xmlns:p14="http://schemas.microsoft.com/office/powerpoint/2010/main" val="33714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31" grpId="0" animBg="1"/>
      <p:bldP spid="36" grpId="0" animBg="1"/>
      <p:bldP spid="40" grpId="0" animBg="1"/>
      <p:bldP spid="47" grpId="0" animBg="1"/>
      <p:bldP spid="58" grpId="0" animBg="1"/>
      <p:bldP spid="65" grpId="0"/>
      <p:bldP spid="67" grpId="0"/>
      <p:bldP spid="69" grpId="0"/>
      <p:bldP spid="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Nur zur Praxis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Vorstellung der Umsetzung im Serviceportal für Metadaten</a:t>
            </a:r>
          </a:p>
          <a:p>
            <a:r>
              <a:rPr lang="de-DE" dirty="0">
                <a:hlinkClick r:id="rId2"/>
              </a:rPr>
              <a:t>http://www.metadaten-serviceportal.de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14338" name="Picture 2" descr="http://www.fahren-lernen.de/Portals/0/Inhalte/Fotolia_33857382_Subscription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22556"/>
            <a:ext cx="3250332" cy="34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092280" y="5750078"/>
            <a:ext cx="1904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00" dirty="0" smtClean="0">
                <a:solidFill>
                  <a:srgbClr val="00548A"/>
                </a:solidFill>
              </a:rPr>
              <a:t>Quelle</a:t>
            </a:r>
            <a:r>
              <a:rPr lang="de-DE" sz="900" dirty="0">
                <a:solidFill>
                  <a:srgbClr val="00548A"/>
                </a:solidFill>
              </a:rPr>
              <a:t>: </a:t>
            </a:r>
            <a:r>
              <a:rPr lang="de-DE" sz="900" dirty="0" smtClean="0">
                <a:solidFill>
                  <a:srgbClr val="00548A"/>
                </a:solidFill>
              </a:rPr>
              <a:t>http://fahren-lernen.de</a:t>
            </a:r>
            <a:endParaRPr lang="de-DE" sz="900" dirty="0">
              <a:solidFill>
                <a:srgbClr val="005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738" y="2263775"/>
            <a:ext cx="3816350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de-DE" altLang="de-DE" sz="2800" dirty="0" smtClean="0">
                <a:solidFill>
                  <a:srgbClr val="00548A"/>
                </a:solidFill>
              </a:rPr>
              <a:t>Vielen Dank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altLang="de-DE" sz="2800" dirty="0" smtClean="0">
                <a:solidFill>
                  <a:srgbClr val="00548A"/>
                </a:solidFill>
              </a:rPr>
              <a:t>für Ihre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altLang="de-DE" sz="2800" dirty="0" smtClean="0">
                <a:solidFill>
                  <a:srgbClr val="00548A"/>
                </a:solidFill>
              </a:rPr>
              <a:t>Aufmerksamkeit!</a:t>
            </a:r>
          </a:p>
        </p:txBody>
      </p:sp>
      <p:pic>
        <p:nvPicPr>
          <p:cNvPr id="8195" name="Picture 4" descr="bunte_fragezeichen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638300"/>
            <a:ext cx="4691063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07505" y="5670550"/>
            <a:ext cx="8712646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0548A"/>
              </a:buClr>
              <a:buFont typeface="Wingdings" pitchFamily="2" charset="2"/>
              <a:buNone/>
            </a:pPr>
            <a:r>
              <a:rPr lang="de-DE" altLang="de-DE" sz="1800" dirty="0"/>
              <a:t>http://geoportal.brandenburg.de/kontaktstelle-gdi-de-in-brandenburg/inspire/</a:t>
            </a:r>
          </a:p>
        </p:txBody>
      </p:sp>
    </p:spTree>
    <p:extLst>
      <p:ext uri="{BB962C8B-B14F-4D97-AF65-F5344CB8AC3E}">
        <p14:creationId xmlns:p14="http://schemas.microsoft.com/office/powerpoint/2010/main" val="27833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Rechtlicher Hintergrund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21974" y="1557090"/>
            <a:ext cx="5346170" cy="719782"/>
          </a:xfrm>
        </p:spPr>
        <p:txBody>
          <a:bodyPr/>
          <a:lstStyle/>
          <a:p>
            <a:r>
              <a:rPr lang="de-DE" dirty="0" smtClean="0"/>
              <a:t>Entscheidung </a:t>
            </a:r>
            <a:r>
              <a:rPr lang="de-DE" dirty="0"/>
              <a:t>der Kommission zur Durchführung der Richtlinie 2007/2/EG des Europäischen Parlaments und des Rates hinsichtlich </a:t>
            </a:r>
            <a:r>
              <a:rPr lang="de-DE" b="1" dirty="0"/>
              <a:t>Überwachung und Berichterstattung (2009/442/EG)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547664" y="4149080"/>
            <a:ext cx="2880320" cy="719832"/>
          </a:xfrm>
        </p:spPr>
        <p:txBody>
          <a:bodyPr/>
          <a:lstStyle/>
          <a:p>
            <a:r>
              <a:rPr lang="de-DE" b="1" dirty="0" smtClean="0"/>
              <a:t>Monitoring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Reporting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78704"/>
            <a:ext cx="3058485" cy="4390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2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Rechtlicher </a:t>
            </a:r>
            <a:r>
              <a:rPr lang="de-DE" dirty="0" smtClean="0"/>
              <a:t>Hintergrund</a:t>
            </a:r>
            <a:br>
              <a:rPr lang="de-DE" dirty="0" smtClean="0"/>
            </a:br>
            <a:r>
              <a:rPr lang="de-DE" sz="1800" b="0" dirty="0" smtClean="0"/>
              <a:t>Erwägungsgründe</a:t>
            </a:r>
            <a:endParaRPr lang="de-DE" sz="1800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21974" y="1557090"/>
            <a:ext cx="8082474" cy="3240062"/>
          </a:xfrm>
        </p:spPr>
        <p:txBody>
          <a:bodyPr/>
          <a:lstStyle/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… sind </a:t>
            </a:r>
            <a:r>
              <a:rPr lang="de-DE" dirty="0"/>
              <a:t>die </a:t>
            </a:r>
            <a:r>
              <a:rPr lang="de-DE" dirty="0" smtClean="0"/>
              <a:t>Mitgliedstaaten verpflichtet</a:t>
            </a:r>
            <a:r>
              <a:rPr lang="de-DE" dirty="0"/>
              <a:t>, </a:t>
            </a:r>
            <a:r>
              <a:rPr lang="de-DE" b="1" dirty="0"/>
              <a:t>die Schaffung und Nutzung </a:t>
            </a:r>
            <a:r>
              <a:rPr lang="de-DE" dirty="0"/>
              <a:t>ihrer </a:t>
            </a:r>
            <a:r>
              <a:rPr lang="de-DE" dirty="0" smtClean="0"/>
              <a:t>Geodateninfrastrukturen </a:t>
            </a:r>
            <a:r>
              <a:rPr lang="de-DE" b="1" dirty="0" smtClean="0"/>
              <a:t>zu überwachen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/>
              <a:t>Um einen kohärenten Ansatz für diese Überwachung </a:t>
            </a:r>
            <a:r>
              <a:rPr lang="de-DE" dirty="0" smtClean="0"/>
              <a:t>und Berichterstattung </a:t>
            </a:r>
            <a:r>
              <a:rPr lang="de-DE" dirty="0"/>
              <a:t>zu gewährleisten, </a:t>
            </a:r>
            <a:r>
              <a:rPr lang="de-DE" b="1" dirty="0"/>
              <a:t>erstellen</a:t>
            </a:r>
            <a:r>
              <a:rPr lang="de-DE" dirty="0"/>
              <a:t> die </a:t>
            </a:r>
            <a:r>
              <a:rPr lang="de-DE" dirty="0" smtClean="0"/>
              <a:t>Mitgliedstaaten </a:t>
            </a:r>
            <a:r>
              <a:rPr lang="de-DE" b="1" dirty="0" smtClean="0"/>
              <a:t>eine </a:t>
            </a:r>
            <a:r>
              <a:rPr lang="de-DE" b="1" dirty="0"/>
              <a:t>Liste der Geodatensätze und -dienste </a:t>
            </a:r>
            <a:r>
              <a:rPr lang="de-DE" b="1" dirty="0" smtClean="0"/>
              <a:t>… </a:t>
            </a:r>
            <a:r>
              <a:rPr lang="de-DE" dirty="0" smtClean="0"/>
              <a:t>und </a:t>
            </a:r>
            <a:r>
              <a:rPr lang="de-DE" b="1" dirty="0"/>
              <a:t>übermitteln</a:t>
            </a:r>
            <a:r>
              <a:rPr lang="de-DE" dirty="0"/>
              <a:t> diese Liste </a:t>
            </a:r>
            <a:r>
              <a:rPr lang="de-DE" b="1" dirty="0"/>
              <a:t>der Kommission</a:t>
            </a:r>
            <a:r>
              <a:rPr lang="de-DE" dirty="0" smtClean="0"/>
              <a:t>.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/>
              <a:t>Die </a:t>
            </a:r>
            <a:r>
              <a:rPr lang="de-DE" b="1" dirty="0"/>
              <a:t>Überwachung</a:t>
            </a:r>
            <a:r>
              <a:rPr lang="de-DE" dirty="0"/>
              <a:t> sollte </a:t>
            </a:r>
            <a:r>
              <a:rPr lang="de-DE" b="1" dirty="0"/>
              <a:t>auf</a:t>
            </a:r>
            <a:r>
              <a:rPr lang="de-DE" dirty="0"/>
              <a:t> einer Reihe von </a:t>
            </a:r>
            <a:r>
              <a:rPr lang="de-DE" b="1" dirty="0" smtClean="0"/>
              <a:t>Indikatoren basieren</a:t>
            </a:r>
            <a:r>
              <a:rPr lang="de-DE" dirty="0" smtClean="0"/>
              <a:t>, …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/>
              <a:t>Die </a:t>
            </a:r>
            <a:r>
              <a:rPr lang="de-DE" b="1" dirty="0"/>
              <a:t>zur Berechnung </a:t>
            </a:r>
            <a:r>
              <a:rPr lang="de-DE" dirty="0"/>
              <a:t>der Überwachungsindikatoren </a:t>
            </a:r>
            <a:r>
              <a:rPr lang="de-DE" b="1" dirty="0" smtClean="0"/>
              <a:t>erfassten Daten </a:t>
            </a:r>
            <a:r>
              <a:rPr lang="de-DE" b="1" dirty="0"/>
              <a:t>sollten</a:t>
            </a:r>
            <a:r>
              <a:rPr lang="de-DE" dirty="0"/>
              <a:t> der Kommission </a:t>
            </a:r>
            <a:r>
              <a:rPr lang="de-DE" b="1" dirty="0"/>
              <a:t>übermittelt werden</a:t>
            </a:r>
            <a:r>
              <a:rPr lang="de-DE" dirty="0" smtClean="0"/>
              <a:t>.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/>
              <a:t>Die </a:t>
            </a:r>
            <a:r>
              <a:rPr lang="de-DE" b="1" dirty="0"/>
              <a:t>Ergebnisse der Überwachung </a:t>
            </a:r>
            <a:r>
              <a:rPr lang="de-DE" dirty="0"/>
              <a:t>und </a:t>
            </a:r>
            <a:r>
              <a:rPr lang="de-DE" dirty="0" smtClean="0"/>
              <a:t>Berichterstattung </a:t>
            </a:r>
            <a:r>
              <a:rPr lang="de-DE" b="1" dirty="0" smtClean="0"/>
              <a:t>sollten</a:t>
            </a:r>
            <a:r>
              <a:rPr lang="de-DE" dirty="0" smtClean="0"/>
              <a:t> </a:t>
            </a:r>
            <a:r>
              <a:rPr lang="de-DE" dirty="0"/>
              <a:t>der Kommission </a:t>
            </a:r>
            <a:r>
              <a:rPr lang="de-DE" b="1" dirty="0"/>
              <a:t>übermittelt und </a:t>
            </a:r>
            <a:r>
              <a:rPr lang="de-DE" b="1" dirty="0" smtClean="0"/>
              <a:t>veröffentlicht werden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14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Rechtlicher Hintergrund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21974" y="1557090"/>
            <a:ext cx="8082474" cy="3384078"/>
          </a:xfrm>
        </p:spPr>
        <p:txBody>
          <a:bodyPr/>
          <a:lstStyle/>
          <a:p>
            <a:r>
              <a:rPr lang="de-DE" dirty="0" smtClean="0"/>
              <a:t>Überwachung der 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Existenz von Metadaten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Konformität </a:t>
            </a:r>
            <a:r>
              <a:rPr lang="de-DE" dirty="0"/>
              <a:t>von </a:t>
            </a:r>
            <a:r>
              <a:rPr lang="de-DE" dirty="0" smtClean="0"/>
              <a:t>Metadaten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räumlichen </a:t>
            </a:r>
            <a:r>
              <a:rPr lang="de-DE" dirty="0"/>
              <a:t>Abdeckung </a:t>
            </a:r>
            <a:r>
              <a:rPr lang="de-DE" dirty="0" smtClean="0"/>
              <a:t>der Geodatensätze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Konformität </a:t>
            </a:r>
            <a:r>
              <a:rPr lang="de-DE" dirty="0"/>
              <a:t>der </a:t>
            </a:r>
            <a:r>
              <a:rPr lang="de-DE" dirty="0" smtClean="0"/>
              <a:t>Geodatensätze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Zugänglichkeit </a:t>
            </a:r>
            <a:r>
              <a:rPr lang="de-DE" dirty="0"/>
              <a:t>von Metadaten </a:t>
            </a:r>
            <a:r>
              <a:rPr lang="de-DE" dirty="0" smtClean="0"/>
              <a:t>über Suchdienste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Zugänglichkeit </a:t>
            </a:r>
            <a:r>
              <a:rPr lang="de-DE" dirty="0"/>
              <a:t>von Geodatensätzen </a:t>
            </a:r>
            <a:r>
              <a:rPr lang="de-DE" dirty="0" smtClean="0"/>
              <a:t>über Darstellungs- </a:t>
            </a:r>
            <a:r>
              <a:rPr lang="de-DE" dirty="0"/>
              <a:t>und </a:t>
            </a:r>
            <a:r>
              <a:rPr lang="de-DE" dirty="0" smtClean="0"/>
              <a:t>Download-Dienste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Nutzung </a:t>
            </a:r>
            <a:r>
              <a:rPr lang="de-DE" dirty="0"/>
              <a:t>von </a:t>
            </a:r>
            <a:r>
              <a:rPr lang="de-DE" dirty="0" smtClean="0"/>
              <a:t>Netzdiensten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Konformität </a:t>
            </a:r>
            <a:r>
              <a:rPr lang="de-DE" dirty="0"/>
              <a:t>von </a:t>
            </a:r>
            <a:r>
              <a:rPr lang="de-DE" dirty="0" smtClean="0"/>
              <a:t>Netzdiensten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7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Bisheriger Weg</a:t>
            </a:r>
            <a:br>
              <a:rPr lang="de-DE"/>
            </a:b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Versendung der Excel-Datei vom vergangenen Jahr</a:t>
            </a:r>
          </a:p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Manuelles Ausfüllen durch geodatenhaltende Stellen 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0" y="2492896"/>
            <a:ext cx="8487188" cy="35467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3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Neuer Weg über Metadaten</a:t>
            </a:r>
            <a:endParaRPr lang="de-DE" dirty="0"/>
          </a:p>
        </p:txBody>
      </p:sp>
      <p:pic>
        <p:nvPicPr>
          <p:cNvPr id="6146" name="Picture 2" descr="C:\Users\bischoffc\Desktop\2015-03-13_INSPIRE-Monitoring\Metada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79" y="1047801"/>
            <a:ext cx="6339550" cy="4661755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55576" y="5805264"/>
            <a:ext cx="8082474" cy="288032"/>
          </a:xfrm>
        </p:spPr>
        <p:txBody>
          <a:bodyPr/>
          <a:lstStyle/>
          <a:p>
            <a:r>
              <a:rPr lang="de-DE" sz="1100" dirty="0"/>
              <a:t>http://geoportal.brandenburg.de/fileadmin/user_upload/unterlagen/gsc/veroeffentlichungen/2009-10_Metadatenbroschuere2.pdf</a:t>
            </a: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2555776" y="1340768"/>
            <a:ext cx="1800200" cy="720080"/>
          </a:xfrm>
          <a:prstGeom prst="roundRect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Serviceportal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für Metadaten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2555776" y="2060848"/>
            <a:ext cx="504056" cy="1008112"/>
          </a:xfrm>
          <a:prstGeom prst="straightConnector1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Abgerundetes Rechteck 11"/>
          <p:cNvSpPr/>
          <p:nvPr/>
        </p:nvSpPr>
        <p:spPr bwMode="auto">
          <a:xfrm>
            <a:off x="4860032" y="1340768"/>
            <a:ext cx="2520280" cy="720080"/>
          </a:xfrm>
          <a:prstGeom prst="roundRect">
            <a:avLst/>
          </a:prstGeom>
          <a:noFill/>
          <a:ln w="25400" cap="flat" cmpd="sng" algn="ctr">
            <a:solidFill>
              <a:srgbClr val="0054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39200"/>
                </a:solidFill>
                <a:effectLst/>
                <a:latin typeface="Arial" charset="0"/>
              </a:rPr>
              <a:t>GDI-DE Registry</a:t>
            </a:r>
            <a:b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39200"/>
                </a:solidFill>
                <a:effectLst/>
                <a:latin typeface="Arial" charset="0"/>
              </a:rPr>
            </a:b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39200"/>
                </a:solidFill>
                <a:effectLst/>
                <a:latin typeface="Arial" charset="0"/>
              </a:rPr>
              <a:t>Monitoring-Client</a:t>
            </a:r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H="1">
            <a:off x="4860032" y="2060848"/>
            <a:ext cx="504056" cy="1008112"/>
          </a:xfrm>
          <a:prstGeom prst="straightConnector1">
            <a:avLst/>
          </a:prstGeom>
          <a:noFill/>
          <a:ln w="25400" cap="flat" cmpd="sng" algn="ctr">
            <a:solidFill>
              <a:srgbClr val="00548A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21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GDI-DE Registry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21974" y="1557090"/>
            <a:ext cx="8082474" cy="2015926"/>
          </a:xfrm>
        </p:spPr>
        <p:txBody>
          <a:bodyPr/>
          <a:lstStyle/>
          <a:p>
            <a:pPr marL="285750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Zentrales Register für geodatenbezogene Inhalte</a:t>
            </a:r>
          </a:p>
          <a:p>
            <a:pPr marL="1047750" lvl="1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548A"/>
                </a:solidFill>
              </a:rPr>
              <a:t>Organisationen</a:t>
            </a:r>
            <a:r>
              <a:rPr lang="de-DE" dirty="0" smtClean="0">
                <a:solidFill>
                  <a:srgbClr val="00548A"/>
                </a:solidFill>
              </a:rPr>
              <a:t>-Register</a:t>
            </a:r>
          </a:p>
          <a:p>
            <a:pPr marL="1047750" lvl="1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548A"/>
                </a:solidFill>
              </a:rPr>
              <a:t>Namensraum</a:t>
            </a:r>
            <a:r>
              <a:rPr lang="de-DE" dirty="0" smtClean="0">
                <a:solidFill>
                  <a:srgbClr val="00548A"/>
                </a:solidFill>
              </a:rPr>
              <a:t>-Register</a:t>
            </a:r>
            <a:endParaRPr lang="de-DE" dirty="0" smtClean="0">
              <a:solidFill>
                <a:srgbClr val="00548A"/>
              </a:solidFill>
            </a:endParaRPr>
          </a:p>
          <a:p>
            <a:pPr marL="1047750" lvl="1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548A"/>
                </a:solidFill>
              </a:rPr>
              <a:t>Codelisten</a:t>
            </a:r>
            <a:r>
              <a:rPr lang="de-DE" dirty="0" smtClean="0">
                <a:solidFill>
                  <a:srgbClr val="00548A"/>
                </a:solidFill>
              </a:rPr>
              <a:t>-Register</a:t>
            </a:r>
          </a:p>
          <a:p>
            <a:pPr marL="1047750" lvl="1" indent="-285750">
              <a:buClr>
                <a:srgbClr val="00548A"/>
              </a:buClr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548A"/>
                </a:solidFill>
              </a:rPr>
              <a:t>INSPIRE-Monitoring</a:t>
            </a:r>
            <a:r>
              <a:rPr lang="de-DE" sz="2400" dirty="0" smtClean="0">
                <a:solidFill>
                  <a:srgbClr val="00548A"/>
                </a:solidFill>
              </a:rPr>
              <a:t>-Register</a:t>
            </a:r>
            <a:r>
              <a:rPr lang="de-DE" dirty="0" smtClean="0">
                <a:solidFill>
                  <a:srgbClr val="00548A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9218" name="Picture 2" descr="https://registry.gdi-de.org/resources/images/gdir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76" y="4149080"/>
            <a:ext cx="4925620" cy="17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79322"/>
            <a:ext cx="4256534" cy="310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Ausrufezeic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43" y="4733620"/>
            <a:ext cx="1133129" cy="11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Monitoring-Client in der GDI-DE Registry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Das Zielsystem</a:t>
            </a:r>
            <a:endParaRPr lang="de-DE" sz="1800" dirty="0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1403648" y="1701324"/>
            <a:ext cx="4256534" cy="1152128"/>
          </a:xfrm>
          <a:prstGeom prst="roundRect">
            <a:avLst>
              <a:gd name="adj" fmla="val 6910"/>
            </a:avLst>
          </a:prstGeom>
          <a:noFill/>
          <a:ln w="25400" cap="flat" cmpd="sng" algn="ctr">
            <a:solidFill>
              <a:srgbClr val="0054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1403648" y="3069476"/>
            <a:ext cx="2128267" cy="1710780"/>
          </a:xfrm>
          <a:prstGeom prst="roundRect">
            <a:avLst>
              <a:gd name="adj" fmla="val 6910"/>
            </a:avLst>
          </a:prstGeom>
          <a:noFill/>
          <a:ln w="25400" cap="flat" cmpd="sng" algn="ctr">
            <a:solidFill>
              <a:srgbClr val="0054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3684315" y="3069476"/>
            <a:ext cx="1975867" cy="1710779"/>
          </a:xfrm>
          <a:prstGeom prst="roundRect">
            <a:avLst>
              <a:gd name="adj" fmla="val 6910"/>
            </a:avLst>
          </a:prstGeom>
          <a:noFill/>
          <a:ln w="25400" cap="flat" cmpd="sng" algn="ctr">
            <a:solidFill>
              <a:srgbClr val="F392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03648" y="1340768"/>
            <a:ext cx="4256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39200"/>
                </a:solidFill>
              </a:rPr>
              <a:t>Meine Daten – Datensätze/Dienste</a:t>
            </a:r>
            <a:endParaRPr lang="de-DE" sz="1600" dirty="0">
              <a:solidFill>
                <a:srgbClr val="F39200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1259632" y="1326780"/>
            <a:ext cx="4536504" cy="3614387"/>
          </a:xfrm>
          <a:prstGeom prst="roundRect">
            <a:avLst>
              <a:gd name="adj" fmla="val 691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Flussdiagramm: Magnetplattenspeicher 8"/>
          <p:cNvSpPr/>
          <p:nvPr/>
        </p:nvSpPr>
        <p:spPr bwMode="auto">
          <a:xfrm>
            <a:off x="1619672" y="5085184"/>
            <a:ext cx="1728192" cy="1008112"/>
          </a:xfrm>
          <a:prstGeom prst="flowChartMagneticDisk">
            <a:avLst/>
          </a:prstGeom>
          <a:solidFill>
            <a:srgbClr val="00548A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691680" y="543331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CS-W der GDI-BE/BB</a:t>
            </a:r>
            <a:endParaRPr lang="de-DE" sz="1800" dirty="0"/>
          </a:p>
        </p:txBody>
      </p:sp>
      <p:sp>
        <p:nvSpPr>
          <p:cNvPr id="14" name="Pfeil nach oben und unten 13"/>
          <p:cNvSpPr/>
          <p:nvPr/>
        </p:nvSpPr>
        <p:spPr bwMode="auto">
          <a:xfrm>
            <a:off x="2267744" y="4509120"/>
            <a:ext cx="426765" cy="837097"/>
          </a:xfrm>
          <a:prstGeom prst="upDownArrow">
            <a:avLst/>
          </a:prstGeom>
          <a:solidFill>
            <a:srgbClr val="00548A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Flussdiagramm: Magnetplattenspeicher 15"/>
          <p:cNvSpPr/>
          <p:nvPr/>
        </p:nvSpPr>
        <p:spPr bwMode="auto">
          <a:xfrm>
            <a:off x="4067944" y="5085184"/>
            <a:ext cx="1728192" cy="1008112"/>
          </a:xfrm>
          <a:prstGeom prst="flowChartMagneticDisk">
            <a:avLst/>
          </a:prstGeom>
          <a:solidFill>
            <a:srgbClr val="F392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106856" y="551723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Ableitungen</a:t>
            </a:r>
            <a:endParaRPr lang="de-DE" sz="2000" dirty="0"/>
          </a:p>
        </p:txBody>
      </p:sp>
      <p:sp>
        <p:nvSpPr>
          <p:cNvPr id="18" name="Pfeil nach oben und unten 17"/>
          <p:cNvSpPr/>
          <p:nvPr/>
        </p:nvSpPr>
        <p:spPr bwMode="auto">
          <a:xfrm>
            <a:off x="4718657" y="4509120"/>
            <a:ext cx="426765" cy="837097"/>
          </a:xfrm>
          <a:prstGeom prst="upDownArrow">
            <a:avLst/>
          </a:prstGeom>
          <a:solidFill>
            <a:srgbClr val="F392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1340768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smtClean="0">
                <a:solidFill>
                  <a:srgbClr val="00548A"/>
                </a:solidFill>
              </a:rPr>
              <a:t>Arbeitsschritte:</a:t>
            </a:r>
          </a:p>
          <a:p>
            <a:pPr marL="342900" indent="-342900" algn="l">
              <a:buFont typeface="+mj-lt"/>
              <a:buAutoNum type="arabicPeriod"/>
            </a:pPr>
            <a:r>
              <a:rPr lang="de-DE" sz="1400" dirty="0" smtClean="0">
                <a:solidFill>
                  <a:srgbClr val="00548A"/>
                </a:solidFill>
              </a:rPr>
              <a:t>Festlegung der </a:t>
            </a:r>
            <a:r>
              <a:rPr lang="de-DE" sz="1400" dirty="0" err="1" smtClean="0">
                <a:solidFill>
                  <a:srgbClr val="00548A"/>
                </a:solidFill>
              </a:rPr>
              <a:t>UUID´s</a:t>
            </a:r>
            <a:r>
              <a:rPr lang="de-DE" sz="1400" dirty="0" smtClean="0">
                <a:solidFill>
                  <a:srgbClr val="00548A"/>
                </a:solidFill>
              </a:rPr>
              <a:t> (MD-</a:t>
            </a:r>
            <a:r>
              <a:rPr lang="de-DE" sz="1400" dirty="0" err="1" smtClean="0">
                <a:solidFill>
                  <a:srgbClr val="00548A"/>
                </a:solidFill>
              </a:rPr>
              <a:t>Fileidentifier</a:t>
            </a:r>
            <a:r>
              <a:rPr lang="de-DE" sz="1400" dirty="0" smtClean="0">
                <a:solidFill>
                  <a:srgbClr val="00548A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de-DE" sz="1400" dirty="0" smtClean="0">
                <a:solidFill>
                  <a:srgbClr val="00548A"/>
                </a:solidFill>
              </a:rPr>
              <a:t>Ableitungen aus GDK-DE erstellen</a:t>
            </a:r>
          </a:p>
          <a:p>
            <a:pPr marL="342900" indent="-342900" algn="l">
              <a:buFont typeface="+mj-lt"/>
              <a:buAutoNum type="arabicPeriod"/>
            </a:pPr>
            <a:r>
              <a:rPr lang="de-DE" sz="1400" dirty="0" smtClean="0">
                <a:solidFill>
                  <a:srgbClr val="00548A"/>
                </a:solidFill>
              </a:rPr>
              <a:t>Ableitungen über GDI-DE Testsuite (Konformität)</a:t>
            </a:r>
            <a:endParaRPr lang="de-DE" sz="1400" dirty="0">
              <a:solidFill>
                <a:srgbClr val="00548A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6372200" y="4780257"/>
            <a:ext cx="1368152" cy="432048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dirty="0" smtClean="0">
                <a:solidFill>
                  <a:srgbClr val="00548A"/>
                </a:solidFill>
              </a:rPr>
              <a:t>GDK-DE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rgbClr val="00548A"/>
              </a:solidFill>
              <a:effectLst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6372200" y="5433314"/>
            <a:ext cx="1368152" cy="73199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548A"/>
                </a:solidFill>
                <a:effectLst/>
              </a:rPr>
              <a:t>GDI-DE</a:t>
            </a:r>
            <a:b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548A"/>
                </a:solidFill>
                <a:effectLst/>
              </a:rPr>
            </a:b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548A"/>
                </a:solidFill>
                <a:effectLst/>
              </a:rPr>
              <a:t>Testsuite</a:t>
            </a:r>
          </a:p>
        </p:txBody>
      </p:sp>
      <p:sp>
        <p:nvSpPr>
          <p:cNvPr id="20" name="Pfeil nach rechts 19"/>
          <p:cNvSpPr/>
          <p:nvPr/>
        </p:nvSpPr>
        <p:spPr bwMode="auto">
          <a:xfrm>
            <a:off x="3508428" y="5352172"/>
            <a:ext cx="468052" cy="45309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36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3" name="Pfeil nach rechts 22"/>
          <p:cNvSpPr/>
          <p:nvPr/>
        </p:nvSpPr>
        <p:spPr bwMode="auto">
          <a:xfrm flipH="1">
            <a:off x="5859143" y="4958828"/>
            <a:ext cx="450050" cy="45309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36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/>
                </a:solidFill>
              </a:rPr>
              <a:t>2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Pfeil nach rechts 23"/>
          <p:cNvSpPr/>
          <p:nvPr/>
        </p:nvSpPr>
        <p:spPr bwMode="auto">
          <a:xfrm flipH="1">
            <a:off x="5859143" y="5640204"/>
            <a:ext cx="450050" cy="45309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36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25" name="Abgerundetes Rechteck 24"/>
          <p:cNvSpPr/>
          <p:nvPr/>
        </p:nvSpPr>
        <p:spPr bwMode="auto">
          <a:xfrm>
            <a:off x="7794560" y="4401108"/>
            <a:ext cx="764276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rgbClr val="00548A"/>
              </a:solidFill>
              <a:effectLst/>
            </a:endParaRPr>
          </a:p>
        </p:txBody>
      </p:sp>
      <p:sp>
        <p:nvSpPr>
          <p:cNvPr id="26" name="Abgerundetes Rechteck 25"/>
          <p:cNvSpPr/>
          <p:nvPr/>
        </p:nvSpPr>
        <p:spPr bwMode="auto">
          <a:xfrm>
            <a:off x="8305340" y="4725569"/>
            <a:ext cx="764276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rgbClr val="00548A"/>
              </a:solidFill>
              <a:effectLst/>
            </a:endParaRPr>
          </a:p>
        </p:txBody>
      </p:sp>
      <p:sp>
        <p:nvSpPr>
          <p:cNvPr id="27" name="Abgerundetes Rechteck 26"/>
          <p:cNvSpPr/>
          <p:nvPr/>
        </p:nvSpPr>
        <p:spPr bwMode="auto">
          <a:xfrm>
            <a:off x="8155452" y="5085184"/>
            <a:ext cx="764276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rgbClr val="00548A"/>
              </a:solidFill>
              <a:effectLst/>
            </a:endParaRPr>
          </a:p>
        </p:txBody>
      </p:sp>
      <p:sp>
        <p:nvSpPr>
          <p:cNvPr id="28" name="Abgerundetes Rechteck 27"/>
          <p:cNvSpPr/>
          <p:nvPr/>
        </p:nvSpPr>
        <p:spPr bwMode="auto">
          <a:xfrm>
            <a:off x="7960806" y="5433314"/>
            <a:ext cx="764276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rgbClr val="00548A"/>
              </a:solidFill>
              <a:effectLst/>
            </a:endParaRPr>
          </a:p>
        </p:txBody>
      </p:sp>
      <p:sp>
        <p:nvSpPr>
          <p:cNvPr id="29" name="Abgerundetes Rechteck 28"/>
          <p:cNvSpPr/>
          <p:nvPr/>
        </p:nvSpPr>
        <p:spPr bwMode="auto">
          <a:xfrm>
            <a:off x="8299484" y="5780279"/>
            <a:ext cx="764276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rgbClr val="00548A"/>
              </a:solidFill>
              <a:effectLst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721340" y="3717032"/>
            <a:ext cx="124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548A"/>
                </a:solidFill>
              </a:rPr>
              <a:t>Dezentrale Dienste</a:t>
            </a:r>
            <a:endParaRPr lang="de-DE" sz="1600" dirty="0">
              <a:solidFill>
                <a:srgbClr val="00548A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07504" y="575827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0" dirty="0" smtClean="0">
                <a:solidFill>
                  <a:srgbClr val="00548A"/>
                </a:solidFill>
              </a:rPr>
              <a:t>Quelle: in Anlehnung an GDI-DE </a:t>
            </a:r>
            <a:endParaRPr lang="de-DE" sz="1000" b="0" dirty="0">
              <a:solidFill>
                <a:srgbClr val="00548A"/>
              </a:solidFill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1316096" y="4833581"/>
            <a:ext cx="2280667" cy="14757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Powerpointvorlage-LGB_2014">
  <a:themeElements>
    <a:clrScheme name="LGB">
      <a:dk1>
        <a:sysClr val="windowText" lastClr="000000"/>
      </a:dk1>
      <a:lt1>
        <a:sysClr val="window" lastClr="FFFFFF"/>
      </a:lt1>
      <a:dk2>
        <a:srgbClr val="073E87"/>
      </a:dk2>
      <a:lt2>
        <a:srgbClr val="65A4F1"/>
      </a:lt2>
      <a:accent1>
        <a:srgbClr val="65A4F1"/>
      </a:accent1>
      <a:accent2>
        <a:srgbClr val="265EA2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5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5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Powerpointvorlage-LGB_2014</Template>
  <TotalTime>0</TotalTime>
  <Words>679</Words>
  <Application>Microsoft Office PowerPoint</Application>
  <PresentationFormat>Bildschirmpräsentation (4:3)</PresentationFormat>
  <Paragraphs>189</Paragraphs>
  <Slides>23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Powerpointvorlage-LGB_2014</vt:lpstr>
      <vt:lpstr>PowerPoint-Präsentation</vt:lpstr>
      <vt:lpstr>Inhalt</vt:lpstr>
      <vt:lpstr>Rechtlicher Hintergrund</vt:lpstr>
      <vt:lpstr>Rechtlicher Hintergrund Erwägungsgründe</vt:lpstr>
      <vt:lpstr>Rechtlicher Hintergrund </vt:lpstr>
      <vt:lpstr>Bisheriger Weg </vt:lpstr>
      <vt:lpstr>Neuer Weg über Metadaten</vt:lpstr>
      <vt:lpstr>Die GDI-DE Registry</vt:lpstr>
      <vt:lpstr>Der Monitoring-Client in der GDI-DE Registry Das Zielsystem</vt:lpstr>
      <vt:lpstr>Voraussetzungen für den neuen Weg Die Metadaten</vt:lpstr>
      <vt:lpstr>Metadaten zu Geodaten</vt:lpstr>
      <vt:lpstr>Welche Metadaten sind wichtig? Metadaten zu Geodaten – Für Entscheider</vt:lpstr>
      <vt:lpstr>Welche Metadaten sind wichtig? Metadaten zu Geodaten – Für Spezialisten</vt:lpstr>
      <vt:lpstr>Welche Metadaten sind wichtig? Metadaten zu Geodaten – Für Spezialisten</vt:lpstr>
      <vt:lpstr>Metadaten zu Geodiensten</vt:lpstr>
      <vt:lpstr>Welche Metadaten sind wichtig? Metadaten zu Geodiensten – Für Entscheider</vt:lpstr>
      <vt:lpstr>Welche Metadaten sind wichtig? Metadaten zu Geodiensten – Für Spezialisten</vt:lpstr>
      <vt:lpstr>Welche Metadaten sind wichtig? Metadaten zu Geodiensten – Für Spezialisten</vt:lpstr>
      <vt:lpstr>Daten-Dienste-Kopplung </vt:lpstr>
      <vt:lpstr>Querverweis Daten-Dienste-Kopplung beim Dienst</vt:lpstr>
      <vt:lpstr>Daten-Dienste-Kopplung</vt:lpstr>
      <vt:lpstr>Nur zur Praxis</vt:lpstr>
      <vt:lpstr>PowerPoint-Präsentation</vt:lpstr>
    </vt:vector>
  </TitlesOfParts>
  <Company>LGB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Bischoff</dc:creator>
  <cp:lastModifiedBy>Christian Bischoff</cp:lastModifiedBy>
  <cp:revision>38</cp:revision>
  <dcterms:created xsi:type="dcterms:W3CDTF">2015-03-11T14:05:11Z</dcterms:created>
  <dcterms:modified xsi:type="dcterms:W3CDTF">2015-03-13T15:09:26Z</dcterms:modified>
</cp:coreProperties>
</file>