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358" r:id="rId3"/>
    <p:sldId id="359" r:id="rId4"/>
    <p:sldId id="360" r:id="rId5"/>
    <p:sldId id="327" r:id="rId6"/>
  </p:sldIdLst>
  <p:sldSz cx="9144000" cy="6858000" type="screen4x3"/>
  <p:notesSz cx="6648450" cy="9774238"/>
  <p:embeddedFontLst>
    <p:embeddedFont>
      <p:font typeface="Arial Narrow" panose="020B0606020202030204" pitchFamily="34" charset="0"/>
      <p:regular r:id="rId9"/>
      <p:bold r:id="rId10"/>
      <p:italic r:id="rId11"/>
      <p:boldItalic r:id="rId12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548A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548A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548A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548A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548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548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548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548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548A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4C6F"/>
    <a:srgbClr val="FFBC00"/>
    <a:srgbClr val="337599"/>
    <a:srgbClr val="F39200"/>
    <a:srgbClr val="17D3FF"/>
    <a:srgbClr val="72BCFA"/>
    <a:srgbClr val="8AD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2" autoAdjust="0"/>
    <p:restoredTop sz="75621" autoAdjust="0"/>
  </p:normalViewPr>
  <p:slideViewPr>
    <p:cSldViewPr snapToGrid="0">
      <p:cViewPr varScale="1">
        <p:scale>
          <a:sx n="82" d="100"/>
          <a:sy n="82" d="100"/>
        </p:scale>
        <p:origin x="-109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2112" y="-102"/>
      </p:cViewPr>
      <p:guideLst>
        <p:guide orient="horz" pos="3078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0" rIns="91001" bIns="4550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0" rIns="91001" bIns="4550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813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0" rIns="91001" bIns="4550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88463"/>
            <a:ext cx="288131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0" rIns="91001" bIns="4550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pPr>
              <a:defRPr/>
            </a:pPr>
            <a:fld id="{4B8AE2D6-019D-4D58-AC80-2E49DB3C6C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06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" y="417513"/>
            <a:ext cx="5867400" cy="4398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7188" y="5026025"/>
            <a:ext cx="5865812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0" rIns="91001" bIns="45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2229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417513"/>
            <a:ext cx="5864225" cy="4398962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263" y="417513"/>
            <a:ext cx="5864225" cy="4398962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b="-146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7" b="2"/>
          <a:stretch>
            <a:fillRect/>
          </a:stretch>
        </p:blipFill>
        <p:spPr bwMode="auto">
          <a:xfrm>
            <a:off x="7740650" y="6100763"/>
            <a:ext cx="1222375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2359025" y="6110288"/>
            <a:ext cx="5165725" cy="615950"/>
          </a:xfrm>
          <a:prstGeom prst="rect">
            <a:avLst/>
          </a:prstGeom>
          <a:solidFill>
            <a:srgbClr val="65A4F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de-DE" sz="2500" b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-9525" y="6110288"/>
            <a:ext cx="2249488" cy="615950"/>
          </a:xfrm>
          <a:prstGeom prst="rect">
            <a:avLst/>
          </a:prstGeom>
          <a:solidFill>
            <a:srgbClr val="265EA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de-DE" sz="25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64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14363"/>
            <a:ext cx="6564312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1628775"/>
            <a:ext cx="7848600" cy="4608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7488" y="614363"/>
            <a:ext cx="1965325" cy="56229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71513" y="614363"/>
            <a:ext cx="5743575" cy="5622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14363"/>
            <a:ext cx="6564312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4213" y="1628775"/>
            <a:ext cx="7848600" cy="460851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4209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14363"/>
            <a:ext cx="6564312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7848600" cy="4608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22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682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14363"/>
            <a:ext cx="6564312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3848100" cy="46085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3848100" cy="46085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60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31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14363"/>
            <a:ext cx="6564312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91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54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607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9039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logo_gdi_be_b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6232525"/>
            <a:ext cx="10271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5"/>
          <p:cNvSpPr txBox="1">
            <a:spLocks noChangeArrowheads="1"/>
          </p:cNvSpPr>
          <p:nvPr userDrawn="1"/>
        </p:nvSpPr>
        <p:spPr bwMode="auto">
          <a:xfrm>
            <a:off x="849313" y="598488"/>
            <a:ext cx="6448425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dirty="0" smtClean="0"/>
              <a:t>   </a:t>
            </a:r>
          </a:p>
        </p:txBody>
      </p:sp>
      <p:sp>
        <p:nvSpPr>
          <p:cNvPr id="14" name="Text Box 4"/>
          <p:cNvSpPr txBox="1">
            <a:spLocks noChangeArrowheads="1"/>
          </p:cNvSpPr>
          <p:nvPr userDrawn="1"/>
        </p:nvSpPr>
        <p:spPr bwMode="auto">
          <a:xfrm>
            <a:off x="8281988" y="631825"/>
            <a:ext cx="801687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b="1">
                <a:solidFill>
                  <a:schemeClr val="bg1"/>
                </a:solidFill>
                <a:latin typeface="Arial" charset="0"/>
              </a:defRPr>
            </a:lvl1pPr>
            <a:lvl2pPr marL="522288" defTabSz="1042988" eaLnBrk="0" hangingPunct="0">
              <a:defRPr b="1">
                <a:solidFill>
                  <a:schemeClr val="bg1"/>
                </a:solidFill>
                <a:latin typeface="Arial" charset="0"/>
              </a:defRPr>
            </a:lvl2pPr>
            <a:lvl3pPr marL="1042988" defTabSz="1042988" eaLnBrk="0" hangingPunct="0">
              <a:defRPr b="1">
                <a:solidFill>
                  <a:schemeClr val="bg1"/>
                </a:solidFill>
                <a:latin typeface="Arial" charset="0"/>
              </a:defRPr>
            </a:lvl3pPr>
            <a:lvl4pPr marL="1565275" defTabSz="1042988" eaLnBrk="0" hangingPunct="0">
              <a:defRPr b="1">
                <a:solidFill>
                  <a:schemeClr val="bg1"/>
                </a:solidFill>
                <a:latin typeface="Arial" charset="0"/>
              </a:defRPr>
            </a:lvl4pPr>
            <a:lvl5pPr marL="2085975" defTabSz="1042988" eaLnBrk="0" hangingPunct="0">
              <a:defRPr b="1">
                <a:solidFill>
                  <a:schemeClr val="bg1"/>
                </a:solidFill>
                <a:latin typeface="Arial" charset="0"/>
              </a:defRPr>
            </a:lvl5pPr>
            <a:lvl6pPr marL="2543175" algn="ctr" defTabSz="1042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3000375" algn="ctr" defTabSz="1042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57575" algn="ctr" defTabSz="1042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914775" algn="ctr" defTabSz="1042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7C4D277C-0C13-40CA-884B-1EE0AE81457D}" type="slidenum">
              <a:rPr lang="de-DE" altLang="de-DE" sz="1500"/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500" dirty="0"/>
          </a:p>
        </p:txBody>
      </p:sp>
      <p:grpSp>
        <p:nvGrpSpPr>
          <p:cNvPr id="1029" name="Gruppieren 2"/>
          <p:cNvGrpSpPr>
            <a:grpSpLocks/>
          </p:cNvGrpSpPr>
          <p:nvPr userDrawn="1"/>
        </p:nvGrpSpPr>
        <p:grpSpPr bwMode="auto">
          <a:xfrm>
            <a:off x="7297738" y="185738"/>
            <a:ext cx="1231900" cy="1230312"/>
            <a:chOff x="7306936" y="185565"/>
            <a:chExt cx="1231200" cy="1231200"/>
          </a:xfrm>
        </p:grpSpPr>
        <p:sp>
          <p:nvSpPr>
            <p:cNvPr id="1037" name="Ellipse 15"/>
            <p:cNvSpPr>
              <a:spLocks noChangeAspect="1"/>
            </p:cNvSpPr>
            <p:nvPr/>
          </p:nvSpPr>
          <p:spPr bwMode="auto">
            <a:xfrm>
              <a:off x="7306936" y="185565"/>
              <a:ext cx="1231200" cy="1231200"/>
            </a:xfrm>
            <a:prstGeom prst="ellipse">
              <a:avLst/>
            </a:prstGeom>
            <a:noFill/>
            <a:ln w="3175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7" name="Oval 5" descr="inspire"/>
            <p:cNvSpPr>
              <a:spLocks noChangeArrowheads="1"/>
            </p:cNvSpPr>
            <p:nvPr/>
          </p:nvSpPr>
          <p:spPr bwMode="auto">
            <a:xfrm>
              <a:off x="7318042" y="199862"/>
              <a:ext cx="1208988" cy="1208960"/>
            </a:xfrm>
            <a:prstGeom prst="ellipse">
              <a:avLst/>
            </a:prstGeom>
            <a:blipFill dpi="0" rotWithShape="1">
              <a:blip r:embed="rId15"/>
              <a:srcRect/>
              <a:stretch>
                <a:fillRect/>
              </a:stretch>
            </a:blipFill>
            <a:ln w="19050" algn="ctr">
              <a:noFill/>
              <a:round/>
              <a:headEnd/>
              <a:tailEnd/>
            </a:ln>
            <a:effectLst>
              <a:outerShdw blurRad="203200" sx="110000" sy="110000" algn="ctr" rotWithShape="0">
                <a:schemeClr val="bg1">
                  <a:alpha val="70000"/>
                </a:schemeClr>
              </a:outerShdw>
            </a:effectLst>
            <a:extLst/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0" name="Rectangle 10"/>
          <p:cNvSpPr>
            <a:spLocks noChangeArrowheads="1"/>
          </p:cNvSpPr>
          <p:nvPr userDrawn="1"/>
        </p:nvSpPr>
        <p:spPr bwMode="auto">
          <a:xfrm>
            <a:off x="2876550" y="6281738"/>
            <a:ext cx="4017963" cy="471487"/>
          </a:xfrm>
          <a:prstGeom prst="rect">
            <a:avLst/>
          </a:prstGeom>
          <a:solidFill>
            <a:srgbClr val="65A4F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de-DE" sz="2500" b="0">
              <a:solidFill>
                <a:srgbClr val="000000"/>
              </a:solidFill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212725" y="6281738"/>
            <a:ext cx="2559050" cy="471487"/>
          </a:xfrm>
          <a:prstGeom prst="rect">
            <a:avLst/>
          </a:prstGeom>
          <a:solidFill>
            <a:srgbClr val="265EA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de-DE" sz="2500" b="0">
              <a:solidFill>
                <a:srgbClr val="FFFFFF"/>
              </a:solidFill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 userDrawn="1"/>
        </p:nvSpPr>
        <p:spPr bwMode="auto">
          <a:xfrm>
            <a:off x="180975" y="6489700"/>
            <a:ext cx="3657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258888" algn="l"/>
              </a:tabLs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dirty="0" smtClean="0">
                <a:solidFill>
                  <a:schemeClr val="bg1"/>
                </a:solidFill>
                <a:latin typeface="Arial Narrow" pitchFamily="34" charset="0"/>
              </a:rPr>
              <a:t>13.03.2015  |  Ralf Strehmel</a:t>
            </a:r>
            <a:endParaRPr lang="de-DE" altLang="de-DE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33" name="Grafik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7" b="2"/>
          <a:stretch>
            <a:fillRect/>
          </a:stretch>
        </p:blipFill>
        <p:spPr bwMode="auto">
          <a:xfrm>
            <a:off x="6999288" y="6232525"/>
            <a:ext cx="10223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5"/>
          <p:cNvSpPr>
            <a:spLocks noChangeArrowheads="1"/>
          </p:cNvSpPr>
          <p:nvPr userDrawn="1"/>
        </p:nvSpPr>
        <p:spPr bwMode="auto">
          <a:xfrm>
            <a:off x="8686800" y="685800"/>
            <a:ext cx="457200" cy="228600"/>
          </a:xfrm>
          <a:prstGeom prst="rect">
            <a:avLst/>
          </a:prstGeom>
          <a:solidFill>
            <a:srgbClr val="00548A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5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3" name="Text Box 29"/>
          <p:cNvSpPr txBox="1">
            <a:spLocks noChangeArrowheads="1"/>
          </p:cNvSpPr>
          <p:nvPr userDrawn="1"/>
        </p:nvSpPr>
        <p:spPr bwMode="auto">
          <a:xfrm>
            <a:off x="8569325" y="674688"/>
            <a:ext cx="574675" cy="2905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5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94114D9E-8737-41D7-83DE-6860987B01F2}" type="slidenum">
              <a:rPr lang="de-DE" altLang="de-DE" sz="13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300" dirty="0" smtClean="0"/>
          </a:p>
        </p:txBody>
      </p:sp>
      <p:sp>
        <p:nvSpPr>
          <p:cNvPr id="24" name="Rectangle 51"/>
          <p:cNvSpPr>
            <a:spLocks noChangeArrowheads="1"/>
          </p:cNvSpPr>
          <p:nvPr userDrawn="1"/>
        </p:nvSpPr>
        <p:spPr bwMode="auto">
          <a:xfrm>
            <a:off x="0" y="676275"/>
            <a:ext cx="533400" cy="265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5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548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48A"/>
        </a:buClr>
        <a:buFont typeface="Wingdings" pitchFamily="2" charset="2"/>
        <a:buChar char="§"/>
        <a:defRPr sz="2000">
          <a:solidFill>
            <a:srgbClr val="0054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6F"/>
        </a:buClr>
        <a:buChar char="•"/>
        <a:defRPr>
          <a:solidFill>
            <a:srgbClr val="004C6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6F"/>
        </a:buClr>
        <a:buFont typeface="Wingdings" pitchFamily="2" charset="2"/>
        <a:buChar char="§"/>
        <a:defRPr sz="1600">
          <a:solidFill>
            <a:srgbClr val="004C6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eoportal.brandenburg.de/aktuelles/veranstaltungen/durchgefuehrte-veranstaltungen/16012015-informationsveranstaltung-fuer-efre-beguenstigt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7635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de-DE" altLang="de-DE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de-DE" altLang="de-DE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 b="1" dirty="0" smtClean="0">
                <a:solidFill>
                  <a:schemeClr val="bg1"/>
                </a:solidFill>
              </a:rPr>
              <a:t>Kontaktstelle GDI-DE des Landes Brandenburg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 b="1" dirty="0" smtClean="0">
                <a:solidFill>
                  <a:schemeClr val="bg1"/>
                </a:solidFill>
              </a:rPr>
              <a:t> Ralf Strehmel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595535"/>
            <a:ext cx="8901113" cy="236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de-DE" altLang="de-DE" sz="4800" dirty="0" smtClean="0">
                <a:solidFill>
                  <a:schemeClr val="bg1"/>
                </a:solidFill>
              </a:rPr>
              <a:t/>
            </a:r>
            <a:br>
              <a:rPr lang="de-DE" altLang="de-DE" sz="4800" dirty="0" smtClean="0">
                <a:solidFill>
                  <a:schemeClr val="bg1"/>
                </a:solidFill>
              </a:rPr>
            </a:br>
            <a:r>
              <a:rPr lang="de-DE" altLang="de-DE" sz="4800" dirty="0" smtClean="0">
                <a:solidFill>
                  <a:schemeClr val="bg1"/>
                </a:solidFill>
              </a:rPr>
              <a:t>Kommunale Betroffenheit</a:t>
            </a:r>
            <a:br>
              <a:rPr lang="de-DE" altLang="de-DE" sz="4800" dirty="0" smtClean="0">
                <a:solidFill>
                  <a:schemeClr val="bg1"/>
                </a:solidFill>
              </a:rPr>
            </a:br>
            <a:r>
              <a:rPr lang="de-DE" altLang="de-DE" sz="4800" dirty="0" smtClean="0">
                <a:solidFill>
                  <a:schemeClr val="bg1"/>
                </a:solidFill>
              </a:rPr>
              <a:t/>
            </a:r>
            <a:br>
              <a:rPr lang="de-DE" altLang="de-DE" sz="4800" dirty="0" smtClean="0">
                <a:solidFill>
                  <a:schemeClr val="bg1"/>
                </a:solidFill>
              </a:rPr>
            </a:br>
            <a:endParaRPr lang="de-DE" altLang="de-DE" sz="3600" dirty="0" smtClean="0">
              <a:solidFill>
                <a:schemeClr val="bg1"/>
              </a:solidFill>
            </a:endParaRPr>
          </a:p>
        </p:txBody>
      </p:sp>
      <p:grpSp>
        <p:nvGrpSpPr>
          <p:cNvPr id="3076" name="Gruppieren 3"/>
          <p:cNvGrpSpPr>
            <a:grpSpLocks/>
          </p:cNvGrpSpPr>
          <p:nvPr/>
        </p:nvGrpSpPr>
        <p:grpSpPr bwMode="auto">
          <a:xfrm>
            <a:off x="7254875" y="457200"/>
            <a:ext cx="1458913" cy="1457325"/>
            <a:chOff x="7255090" y="457194"/>
            <a:chExt cx="1458000" cy="1458000"/>
          </a:xfrm>
        </p:grpSpPr>
        <p:sp>
          <p:nvSpPr>
            <p:cNvPr id="3077" name="Ellipse 1"/>
            <p:cNvSpPr>
              <a:spLocks noChangeAspect="1"/>
            </p:cNvSpPr>
            <p:nvPr/>
          </p:nvSpPr>
          <p:spPr bwMode="auto">
            <a:xfrm>
              <a:off x="7255090" y="457194"/>
              <a:ext cx="1458000" cy="1458000"/>
            </a:xfrm>
            <a:prstGeom prst="ellips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" name="Oval 5" descr="inspire"/>
            <p:cNvSpPr>
              <a:spLocks noChangeArrowheads="1"/>
            </p:cNvSpPr>
            <p:nvPr/>
          </p:nvSpPr>
          <p:spPr bwMode="auto">
            <a:xfrm>
              <a:off x="7264609" y="473076"/>
              <a:ext cx="1440548" cy="1438941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9050" algn="ctr">
              <a:noFill/>
              <a:round/>
              <a:headEnd/>
              <a:tailEnd/>
            </a:ln>
            <a:effectLst>
              <a:outerShdw blurRad="203200" sx="110000" sy="110000" algn="ctr" rotWithShape="0">
                <a:schemeClr val="bg1">
                  <a:alpha val="70000"/>
                </a:schemeClr>
              </a:outerShdw>
            </a:effectLst>
            <a:extLst/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rgbClr val="00548A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00548A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71513" y="614363"/>
            <a:ext cx="6564312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mtClean="0"/>
              <a:t>Betroffene Geodaten und Geodatendienste</a:t>
            </a:r>
            <a:br>
              <a:rPr lang="de-DE" altLang="de-DE" smtClean="0"/>
            </a:br>
            <a:r>
              <a:rPr lang="de-DE" altLang="de-DE" sz="1600" smtClean="0"/>
              <a:t>Brandenburgisches Geodateninfrastrukturgesetz - BbgGDIG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7848600" cy="46085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altLang="de-DE" b="1" dirty="0" smtClean="0"/>
              <a:t>Feststellung der Betroffenheit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altLang="de-DE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altLang="de-DE" dirty="0" smtClean="0"/>
              <a:t>§ 4 Abs. 5 BbgGDIG</a:t>
            </a:r>
          </a:p>
          <a:p>
            <a:pPr>
              <a:buFont typeface="Wingdings" pitchFamily="2" charset="2"/>
              <a:buNone/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dirty="0" smtClean="0"/>
              <a:t>Die bei den </a:t>
            </a:r>
            <a:r>
              <a:rPr lang="de-DE" altLang="de-DE" b="1" dirty="0" smtClean="0"/>
              <a:t>Gemeinden und Gemeindeverbänden </a:t>
            </a:r>
            <a:r>
              <a:rPr lang="de-DE" altLang="de-DE" u="sng" dirty="0" smtClean="0"/>
              <a:t>vorhandenen</a:t>
            </a:r>
            <a:r>
              <a:rPr lang="de-DE" altLang="de-DE" dirty="0" smtClean="0"/>
              <a:t> Geodaten und Geodatendienste 		   im Sinne von § 1 und 3 unterliegen 		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altLang="de-DE" dirty="0" smtClean="0"/>
              <a:t>    </a:t>
            </a:r>
            <a:r>
              <a:rPr lang="de-DE" altLang="de-DE" u="sng" dirty="0" smtClean="0"/>
              <a:t>diesem Gesetz nur</a:t>
            </a:r>
            <a:r>
              <a:rPr lang="de-DE" altLang="de-DE" dirty="0" smtClean="0"/>
              <a:t>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altLang="de-DE" dirty="0"/>
              <a:t>	</a:t>
            </a:r>
            <a:r>
              <a:rPr lang="de-DE" altLang="de-DE" dirty="0" smtClean="0"/>
              <a:t>wenn ihre </a:t>
            </a:r>
            <a:r>
              <a:rPr lang="de-DE" altLang="de-DE" dirty="0" smtClean="0">
                <a:solidFill>
                  <a:srgbClr val="FF0000"/>
                </a:solidFill>
              </a:rPr>
              <a:t>Erfassung oder Verbreitung rechtlich 	vorgeschrieben 	</a:t>
            </a:r>
            <a:r>
              <a:rPr lang="de-DE" altLang="de-DE" dirty="0" smtClean="0"/>
              <a:t>ist.</a:t>
            </a:r>
            <a:endParaRPr lang="de-DE" altLang="de-DE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Was bedeutet „rechtlich vorgeschrieben“?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459787" cy="46085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dirty="0" smtClean="0"/>
              <a:t>Kommunen müssen </a:t>
            </a:r>
            <a:r>
              <a:rPr lang="de-DE" altLang="de-DE" u="sng" dirty="0" smtClean="0"/>
              <a:t>rechtlich</a:t>
            </a:r>
            <a:r>
              <a:rPr lang="de-DE" altLang="de-DE" dirty="0" smtClean="0"/>
              <a:t> verpflichtet sein,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durch ein </a:t>
            </a:r>
            <a:r>
              <a:rPr lang="de-DE" altLang="de-DE" dirty="0" smtClean="0">
                <a:solidFill>
                  <a:srgbClr val="FF0000"/>
                </a:solidFill>
              </a:rPr>
              <a:t>Gesetz</a:t>
            </a:r>
            <a:r>
              <a:rPr lang="de-DE" altLang="de-DE" dirty="0" smtClean="0"/>
              <a:t> oder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durch eine </a:t>
            </a:r>
            <a:r>
              <a:rPr lang="de-DE" altLang="de-DE" dirty="0" smtClean="0">
                <a:solidFill>
                  <a:srgbClr val="FF0000"/>
                </a:solidFill>
              </a:rPr>
              <a:t>Verwaltungsvorschrift</a:t>
            </a:r>
            <a:r>
              <a:rPr lang="de-DE" altLang="de-DE" dirty="0" smtClean="0"/>
              <a:t>, eine </a:t>
            </a:r>
            <a:r>
              <a:rPr lang="de-DE" altLang="de-DE" dirty="0" smtClean="0">
                <a:solidFill>
                  <a:srgbClr val="FF0000"/>
                </a:solidFill>
              </a:rPr>
              <a:t>Einzelverfügung</a:t>
            </a:r>
            <a:r>
              <a:rPr lang="de-DE" altLang="de-DE" dirty="0" smtClean="0"/>
              <a:t> oder </a:t>
            </a:r>
            <a:r>
              <a:rPr lang="de-DE" altLang="de-DE" dirty="0" smtClean="0">
                <a:solidFill>
                  <a:srgbClr val="FF0000"/>
                </a:solidFill>
              </a:rPr>
              <a:t>zwei- und mehrseitige Vereinbarungen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dirty="0" smtClean="0"/>
              <a:t>Daten müssen vorliegen 	-&gt; </a:t>
            </a:r>
            <a:r>
              <a:rPr lang="de-DE" altLang="de-DE" u="sng" dirty="0" smtClean="0"/>
              <a:t>keine</a:t>
            </a:r>
            <a:r>
              <a:rPr lang="de-DE" altLang="de-DE" dirty="0" smtClean="0"/>
              <a:t> Erhebungspflicht!</a:t>
            </a:r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dirty="0" smtClean="0"/>
              <a:t>Daten müssen </a:t>
            </a:r>
            <a:r>
              <a:rPr lang="de-DE" altLang="de-DE" b="1" dirty="0" smtClean="0"/>
              <a:t>elektronisch</a:t>
            </a:r>
            <a:r>
              <a:rPr lang="de-DE" altLang="de-DE" dirty="0" smtClean="0"/>
              <a:t> vorliegen </a:t>
            </a:r>
          </a:p>
          <a:p>
            <a:pPr marL="457200" lvl="1" indent="0">
              <a:buFontTx/>
              <a:buNone/>
              <a:defRPr/>
            </a:pPr>
            <a:r>
              <a:rPr lang="de-DE" altLang="de-DE" sz="2000" dirty="0" smtClean="0">
                <a:solidFill>
                  <a:srgbClr val="00548A"/>
                </a:solidFill>
              </a:rPr>
              <a:t>				-&gt; </a:t>
            </a:r>
            <a:r>
              <a:rPr lang="de-DE" altLang="de-DE" sz="2000" u="sng" dirty="0" smtClean="0">
                <a:solidFill>
                  <a:srgbClr val="00548A"/>
                </a:solidFill>
              </a:rPr>
              <a:t>keine</a:t>
            </a:r>
            <a:r>
              <a:rPr lang="de-DE" altLang="de-DE" sz="2000" dirty="0" smtClean="0">
                <a:solidFill>
                  <a:srgbClr val="00548A"/>
                </a:solidFill>
              </a:rPr>
              <a:t> Umwandlungsverpflichtung!</a:t>
            </a:r>
          </a:p>
          <a:p>
            <a:pPr marL="0" indent="0">
              <a:defRPr/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Erste Ergebnisse aus der Betroffenheit durch EFRE</a:t>
            </a:r>
            <a:endParaRPr lang="de-DE" altLang="de-DE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459787" cy="46085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b="1" dirty="0" smtClean="0"/>
              <a:t>120</a:t>
            </a:r>
            <a:r>
              <a:rPr lang="de-DE" altLang="de-DE" dirty="0" smtClean="0"/>
              <a:t> Begünstigte können betroffen sein</a:t>
            </a:r>
            <a:endParaRPr lang="de-DE" altLang="de-DE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b="1" dirty="0" smtClean="0"/>
              <a:t>54</a:t>
            </a:r>
            <a:r>
              <a:rPr lang="de-DE" altLang="de-DE" dirty="0" smtClean="0"/>
              <a:t> Begünstigte haben </a:t>
            </a:r>
            <a:r>
              <a:rPr lang="de-DE" altLang="de-DE" dirty="0" smtClean="0"/>
              <a:t>die mögliche Betroffenheit untersucht</a:t>
            </a:r>
            <a:endParaRPr lang="de-DE" altLang="de-DE" dirty="0" smtClean="0"/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b="1" dirty="0" smtClean="0"/>
              <a:t>46</a:t>
            </a:r>
            <a:r>
              <a:rPr lang="de-DE" altLang="de-DE" dirty="0" smtClean="0"/>
              <a:t> Begünstige haben ihre Betroffenheit festgestellt</a:t>
            </a:r>
          </a:p>
          <a:p>
            <a:pPr>
              <a:defRPr/>
            </a:pPr>
            <a:endParaRPr lang="de-DE" altLang="de-DE" dirty="0"/>
          </a:p>
          <a:p>
            <a:pPr marL="0" indent="0">
              <a:buNone/>
              <a:defRPr/>
            </a:pP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dirty="0" smtClean="0"/>
              <a:t>			</a:t>
            </a:r>
            <a:r>
              <a:rPr lang="de-DE" altLang="de-DE" b="1" dirty="0" smtClean="0"/>
              <a:t>Prozess läuft</a:t>
            </a:r>
          </a:p>
          <a:p>
            <a:pPr marL="0" indent="0">
              <a:buNone/>
              <a:defRPr/>
            </a:pPr>
            <a:r>
              <a:rPr lang="de-DE" altLang="de-DE" b="1" dirty="0" smtClean="0"/>
              <a:t>	Bitte im Geoportal Brandenburg schauen</a:t>
            </a:r>
            <a:endParaRPr lang="de-DE" altLang="de-DE" sz="1200" b="1" dirty="0" smtClean="0">
              <a:hlinkClick r:id="rId2"/>
            </a:endParaRPr>
          </a:p>
          <a:p>
            <a:pPr marL="0" indent="0">
              <a:buNone/>
              <a:defRPr/>
            </a:pPr>
            <a:endParaRPr lang="de-DE" altLang="de-DE" sz="1200" b="1" dirty="0">
              <a:hlinkClick r:id="rId2"/>
            </a:endParaRPr>
          </a:p>
          <a:p>
            <a:pPr marL="0" indent="0">
              <a:buNone/>
              <a:defRPr/>
            </a:pPr>
            <a:r>
              <a:rPr lang="de-DE" altLang="de-DE" sz="1200" b="1" dirty="0" smtClean="0">
                <a:hlinkClick r:id="rId2"/>
              </a:rPr>
              <a:t>http</a:t>
            </a:r>
            <a:r>
              <a:rPr lang="de-DE" altLang="de-DE" sz="1200" b="1" dirty="0">
                <a:hlinkClick r:id="rId2"/>
              </a:rPr>
              <a:t>://geoportal.brandenburg.de/aktuelles/veranstaltungen/durchgefuehrte-veranstaltungen/16012015-informationsveranstaltung-fuer-efre-beguenstigte/</a:t>
            </a:r>
            <a:endParaRPr lang="de-DE" altLang="de-DE" sz="1200" b="1" dirty="0"/>
          </a:p>
          <a:p>
            <a:pPr marL="0" indent="0">
              <a:buNone/>
              <a:defRPr/>
            </a:pPr>
            <a:endParaRPr lang="de-DE" alt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4362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738" y="2263775"/>
            <a:ext cx="3816350" cy="223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de-DE" altLang="de-DE" sz="2800" smtClean="0"/>
              <a:t>Vielen Dank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800" smtClean="0"/>
              <a:t>für Ihre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800" smtClean="0"/>
              <a:t>Aufmerksamkeit!</a:t>
            </a:r>
          </a:p>
        </p:txBody>
      </p:sp>
      <p:pic>
        <p:nvPicPr>
          <p:cNvPr id="8195" name="Picture 4" descr="bunte_fragezeichen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638300"/>
            <a:ext cx="4691063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232275" y="5670550"/>
            <a:ext cx="45878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rgbClr val="0054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548A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548A"/>
              </a:buClr>
              <a:buFont typeface="Wingdings" pitchFamily="2" charset="2"/>
              <a:buNone/>
            </a:pPr>
            <a:r>
              <a:rPr lang="de-DE" altLang="de-DE"/>
              <a:t>http://geoportal.brandenburg.de/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rgbClr val="00548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none" strike="noStrike" cap="none" normalizeH="0" baseline="0" smtClean="0">
            <a:ln>
              <a:noFill/>
            </a:ln>
            <a:solidFill>
              <a:srgbClr val="00548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Bildschirmpräsentation (4:3)</PresentationFormat>
  <Paragraphs>40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Arial Narrow</vt:lpstr>
      <vt:lpstr>Wingdings</vt:lpstr>
      <vt:lpstr>Benutzerdefiniertes Design</vt:lpstr>
      <vt:lpstr> Kommunale Betroffenheit  </vt:lpstr>
      <vt:lpstr>Betroffene Geodaten und Geodatendienste Brandenburgisches Geodateninfrastrukturgesetz - BbgGDIG</vt:lpstr>
      <vt:lpstr>Was bedeutet „rechtlich vorgeschrieben“?</vt:lpstr>
      <vt:lpstr>Erste Ergebnisse aus der Betroffenheit durch EFRE</vt:lpstr>
      <vt:lpstr>PowerPoint-Präsentation</vt:lpstr>
    </vt:vector>
  </TitlesOfParts>
  <Company>LGB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</dc:title>
  <dc:creator>PiwoniK</dc:creator>
  <cp:lastModifiedBy>Strehmel, Ralf</cp:lastModifiedBy>
  <cp:revision>378</cp:revision>
  <dcterms:created xsi:type="dcterms:W3CDTF">2009-04-16T09:28:30Z</dcterms:created>
  <dcterms:modified xsi:type="dcterms:W3CDTF">2015-03-12T15:33:33Z</dcterms:modified>
</cp:coreProperties>
</file>