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0" r:id="rId2"/>
    <p:sldId id="401" r:id="rId3"/>
    <p:sldId id="381" r:id="rId4"/>
    <p:sldId id="402" r:id="rId5"/>
    <p:sldId id="404" r:id="rId6"/>
    <p:sldId id="403" r:id="rId7"/>
    <p:sldId id="405" r:id="rId8"/>
    <p:sldId id="406" r:id="rId9"/>
    <p:sldId id="407" r:id="rId10"/>
    <p:sldId id="408" r:id="rId11"/>
    <p:sldId id="418" r:id="rId12"/>
    <p:sldId id="412" r:id="rId13"/>
    <p:sldId id="416" r:id="rId14"/>
    <p:sldId id="410" r:id="rId15"/>
    <p:sldId id="417" r:id="rId16"/>
    <p:sldId id="420" r:id="rId17"/>
    <p:sldId id="419" r:id="rId18"/>
    <p:sldId id="409" r:id="rId19"/>
    <p:sldId id="415" r:id="rId20"/>
    <p:sldId id="413" r:id="rId21"/>
    <p:sldId id="422" r:id="rId22"/>
    <p:sldId id="423" r:id="rId23"/>
    <p:sldId id="424" r:id="rId24"/>
    <p:sldId id="421" r:id="rId25"/>
    <p:sldId id="425" r:id="rId26"/>
    <p:sldId id="426" r:id="rId27"/>
    <p:sldId id="427" r:id="rId28"/>
    <p:sldId id="414" r:id="rId29"/>
    <p:sldId id="428" r:id="rId30"/>
    <p:sldId id="429" r:id="rId31"/>
  </p:sldIdLst>
  <p:sldSz cx="9144000" cy="6858000" type="screen4x3"/>
  <p:notesSz cx="7099300" cy="10234613"/>
  <p:embeddedFontLst>
    <p:embeddedFont>
      <p:font typeface="Arial Narrow" panose="020B0606020202030204" pitchFamily="34" charset="0"/>
      <p:regular r:id="rId34"/>
      <p:bold r:id="rId35"/>
      <p:italic r:id="rId36"/>
      <p:boldItalic r:id="rId37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00548A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00548A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00548A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00548A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00548A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00548A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00548A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00548A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00548A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548A"/>
    <a:srgbClr val="B5E1F9"/>
    <a:srgbClr val="BF6C01"/>
    <a:srgbClr val="C56C01"/>
    <a:srgbClr val="0C548A"/>
    <a:srgbClr val="65BEF2"/>
    <a:srgbClr val="004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65" autoAdjust="0"/>
    <p:restoredTop sz="89349" autoAdjust="0"/>
  </p:normalViewPr>
  <p:slideViewPr>
    <p:cSldViewPr snapToGrid="0">
      <p:cViewPr>
        <p:scale>
          <a:sx n="100" d="100"/>
          <a:sy n="100" d="100"/>
        </p:scale>
        <p:origin x="-162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094" y="-90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8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040" tIns="48019" rIns="96040" bIns="48019" numCol="1" anchor="t" anchorCtr="0" compatLnSpc="1">
            <a:prstTxWarp prst="textNoShape">
              <a:avLst/>
            </a:prstTxWarp>
          </a:bodyPr>
          <a:lstStyle>
            <a:lvl1pPr defTabSz="960004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08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040" tIns="48019" rIns="96040" bIns="48019" numCol="1" anchor="t" anchorCtr="0" compatLnSpc="1">
            <a:prstTxWarp prst="textNoShape">
              <a:avLst/>
            </a:prstTxWarp>
          </a:bodyPr>
          <a:lstStyle>
            <a:lvl1pPr algn="r" defTabSz="960004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6613"/>
            <a:ext cx="3076575" cy="508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040" tIns="48019" rIns="96040" bIns="48019" numCol="1" anchor="b" anchorCtr="0" compatLnSpc="1">
            <a:prstTxWarp prst="textNoShape">
              <a:avLst/>
            </a:prstTxWarp>
          </a:bodyPr>
          <a:lstStyle>
            <a:lvl1pPr defTabSz="960004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6613"/>
            <a:ext cx="3076575" cy="508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040" tIns="48019" rIns="96040" bIns="48019" numCol="1" anchor="b" anchorCtr="0" compatLnSpc="1">
            <a:prstTxWarp prst="textNoShape">
              <a:avLst/>
            </a:prstTxWarp>
          </a:bodyPr>
          <a:lstStyle>
            <a:lvl1pPr algn="r" defTabSz="960004">
              <a:defRPr sz="1300"/>
            </a:lvl1pPr>
          </a:lstStyle>
          <a:p>
            <a:pPr>
              <a:defRPr/>
            </a:pPr>
            <a:fld id="{9F798AF8-5E3A-477B-B9DC-431E729D02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062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4813" y="436563"/>
            <a:ext cx="6142037" cy="460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1000" y="5262563"/>
            <a:ext cx="6264275" cy="4535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040" tIns="48019" rIns="96040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9894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b="-14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2"/>
          <a:stretch>
            <a:fillRect/>
          </a:stretch>
        </p:blipFill>
        <p:spPr bwMode="auto">
          <a:xfrm>
            <a:off x="7740650" y="6100763"/>
            <a:ext cx="12223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"/>
          <p:cNvSpPr/>
          <p:nvPr userDrawn="1"/>
        </p:nvSpPr>
        <p:spPr>
          <a:xfrm>
            <a:off x="2359025" y="6110288"/>
            <a:ext cx="5165725" cy="615950"/>
          </a:xfrm>
          <a:prstGeom prst="rect">
            <a:avLst/>
          </a:prstGeom>
          <a:solidFill>
            <a:srgbClr val="65A4F1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0" ker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9"/>
          <p:cNvSpPr/>
          <p:nvPr userDrawn="1"/>
        </p:nvSpPr>
        <p:spPr>
          <a:xfrm>
            <a:off x="-9525" y="6110288"/>
            <a:ext cx="2249488" cy="615950"/>
          </a:xfrm>
          <a:prstGeom prst="rect">
            <a:avLst/>
          </a:prstGeom>
          <a:solidFill>
            <a:srgbClr val="265EA2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0" kern="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9472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02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023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45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47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999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10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41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23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4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220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776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logo_gdi_be_b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232525"/>
            <a:ext cx="1027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5"/>
          <p:cNvSpPr txBox="1">
            <a:spLocks noChangeArrowheads="1"/>
          </p:cNvSpPr>
          <p:nvPr userDrawn="1"/>
        </p:nvSpPr>
        <p:spPr bwMode="auto">
          <a:xfrm>
            <a:off x="849312" y="598488"/>
            <a:ext cx="6448425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dirty="0" smtClean="0"/>
              <a:t>INSPIRE-konforme Dienste (WMS/WFS)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8281988" y="631825"/>
            <a:ext cx="801687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b="1">
                <a:solidFill>
                  <a:schemeClr val="bg1"/>
                </a:solidFill>
                <a:latin typeface="Arial" charset="0"/>
              </a:defRPr>
            </a:lvl1pPr>
            <a:lvl2pPr marL="522288" defTabSz="1042988" eaLnBrk="0" hangingPunct="0">
              <a:defRPr b="1">
                <a:solidFill>
                  <a:schemeClr val="bg1"/>
                </a:solidFill>
                <a:latin typeface="Arial" charset="0"/>
              </a:defRPr>
            </a:lvl2pPr>
            <a:lvl3pPr marL="1042988" defTabSz="1042988" eaLnBrk="0" hangingPunct="0">
              <a:defRPr b="1">
                <a:solidFill>
                  <a:schemeClr val="bg1"/>
                </a:solidFill>
                <a:latin typeface="Arial" charset="0"/>
              </a:defRPr>
            </a:lvl3pPr>
            <a:lvl4pPr marL="1565275" defTabSz="1042988" eaLnBrk="0" hangingPunct="0">
              <a:defRPr b="1">
                <a:solidFill>
                  <a:schemeClr val="bg1"/>
                </a:solidFill>
                <a:latin typeface="Arial" charset="0"/>
              </a:defRPr>
            </a:lvl4pPr>
            <a:lvl5pPr marL="2085975" defTabSz="1042988" eaLnBrk="0" hangingPunct="0">
              <a:defRPr b="1">
                <a:solidFill>
                  <a:schemeClr val="bg1"/>
                </a:solidFill>
                <a:latin typeface="Arial" charset="0"/>
              </a:defRPr>
            </a:lvl5pPr>
            <a:lvl6pPr marL="2543175" algn="ctr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6pPr>
            <a:lvl7pPr marL="3000375" algn="ctr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7pPr>
            <a:lvl8pPr marL="3457575" algn="ctr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8pPr>
            <a:lvl9pPr marL="3914775" algn="ctr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1CEC6F51-6FA1-4025-B81C-38580F050A88}" type="slidenum">
              <a:rPr lang="de-DE" altLang="de-DE" sz="1500"/>
              <a:pPr algn="r"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1500" dirty="0"/>
          </a:p>
        </p:txBody>
      </p:sp>
      <p:grpSp>
        <p:nvGrpSpPr>
          <p:cNvPr id="1029" name="Gruppieren 2"/>
          <p:cNvGrpSpPr>
            <a:grpSpLocks/>
          </p:cNvGrpSpPr>
          <p:nvPr userDrawn="1"/>
        </p:nvGrpSpPr>
        <p:grpSpPr bwMode="auto">
          <a:xfrm>
            <a:off x="7297738" y="185738"/>
            <a:ext cx="1231900" cy="1230312"/>
            <a:chOff x="7306936" y="185565"/>
            <a:chExt cx="1231200" cy="1231200"/>
          </a:xfrm>
        </p:grpSpPr>
        <p:sp>
          <p:nvSpPr>
            <p:cNvPr id="22" name="Ellipse 21"/>
            <p:cNvSpPr>
              <a:spLocks noChangeAspect="1"/>
            </p:cNvSpPr>
            <p:nvPr/>
          </p:nvSpPr>
          <p:spPr bwMode="auto">
            <a:xfrm>
              <a:off x="7306936" y="185565"/>
              <a:ext cx="1231200" cy="1231200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3" name="Oval 5" descr="inspire"/>
            <p:cNvSpPr>
              <a:spLocks noChangeArrowheads="1"/>
            </p:cNvSpPr>
            <p:nvPr/>
          </p:nvSpPr>
          <p:spPr bwMode="auto">
            <a:xfrm>
              <a:off x="7318042" y="199862"/>
              <a:ext cx="1208988" cy="1208960"/>
            </a:xfrm>
            <a:prstGeom prst="ellipse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 w="19050" algn="ctr">
              <a:noFill/>
              <a:round/>
              <a:headEnd/>
              <a:tailEnd/>
            </a:ln>
            <a:effectLst>
              <a:outerShdw blurRad="203200" sx="110000" sy="110000" algn="ctr" rotWithShape="0">
                <a:schemeClr val="bg1">
                  <a:alpha val="70000"/>
                </a:schemeClr>
              </a:outerShdw>
            </a:effectLst>
            <a:extLst/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</p:grpSp>
      <p:sp>
        <p:nvSpPr>
          <p:cNvPr id="24" name="Rectangle 10"/>
          <p:cNvSpPr/>
          <p:nvPr userDrawn="1"/>
        </p:nvSpPr>
        <p:spPr>
          <a:xfrm>
            <a:off x="2876550" y="6281738"/>
            <a:ext cx="4017963" cy="471487"/>
          </a:xfrm>
          <a:prstGeom prst="rect">
            <a:avLst/>
          </a:prstGeom>
          <a:solidFill>
            <a:srgbClr val="65A4F1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0" ker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Rectangle 9"/>
          <p:cNvSpPr/>
          <p:nvPr userDrawn="1"/>
        </p:nvSpPr>
        <p:spPr>
          <a:xfrm>
            <a:off x="212725" y="6281738"/>
            <a:ext cx="2559050" cy="471487"/>
          </a:xfrm>
          <a:prstGeom prst="rect">
            <a:avLst/>
          </a:prstGeom>
          <a:solidFill>
            <a:srgbClr val="265EA2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Text Box 37"/>
          <p:cNvSpPr txBox="1">
            <a:spLocks noChangeArrowheads="1"/>
          </p:cNvSpPr>
          <p:nvPr userDrawn="1"/>
        </p:nvSpPr>
        <p:spPr bwMode="auto">
          <a:xfrm>
            <a:off x="180975" y="6489700"/>
            <a:ext cx="3657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1258888" algn="l"/>
              </a:tabLst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tabLst>
                <a:tab pos="1258888" algn="l"/>
              </a:tabLst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tabLst>
                <a:tab pos="1258888" algn="l"/>
              </a:tabLst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tabLst>
                <a:tab pos="1258888" algn="l"/>
              </a:tabLst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tabLst>
                <a:tab pos="1258888" algn="l"/>
              </a:tabLst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r>
              <a:rPr lang="de-DE" altLang="de-DE" sz="1000" dirty="0" smtClean="0">
                <a:solidFill>
                  <a:schemeClr val="bg1"/>
                </a:solidFill>
                <a:latin typeface="Arial Narrow" pitchFamily="34" charset="0"/>
              </a:rPr>
              <a:t>16.01.2015  </a:t>
            </a:r>
            <a:r>
              <a:rPr lang="de-DE" altLang="de-DE" sz="1000" dirty="0" smtClean="0">
                <a:solidFill>
                  <a:schemeClr val="bg1"/>
                </a:solidFill>
                <a:latin typeface="Arial Narrow" pitchFamily="34" charset="0"/>
              </a:rPr>
              <a:t>|  Dr.-Ing.</a:t>
            </a:r>
            <a:r>
              <a:rPr lang="de-DE" altLang="de-DE" sz="1000" baseline="0" dirty="0" smtClean="0">
                <a:solidFill>
                  <a:schemeClr val="bg1"/>
                </a:solidFill>
                <a:latin typeface="Arial Narrow" pitchFamily="34" charset="0"/>
              </a:rPr>
              <a:t> Tillmann Lübker</a:t>
            </a:r>
            <a:endParaRPr lang="de-DE" altLang="de-DE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33" name="Grafik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2"/>
          <a:stretch>
            <a:fillRect/>
          </a:stretch>
        </p:blipFill>
        <p:spPr bwMode="auto">
          <a:xfrm>
            <a:off x="6999288" y="6232525"/>
            <a:ext cx="10223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35"/>
          <p:cNvSpPr>
            <a:spLocks noChangeArrowheads="1"/>
          </p:cNvSpPr>
          <p:nvPr userDrawn="1"/>
        </p:nvSpPr>
        <p:spPr bwMode="auto">
          <a:xfrm>
            <a:off x="8686800" y="685800"/>
            <a:ext cx="457200" cy="228600"/>
          </a:xfrm>
          <a:prstGeom prst="rect">
            <a:avLst/>
          </a:prstGeom>
          <a:solidFill>
            <a:srgbClr val="00548A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5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5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31" name="Text Box 29"/>
          <p:cNvSpPr txBox="1">
            <a:spLocks noChangeArrowheads="1"/>
          </p:cNvSpPr>
          <p:nvPr userDrawn="1"/>
        </p:nvSpPr>
        <p:spPr bwMode="auto">
          <a:xfrm>
            <a:off x="8569325" y="674688"/>
            <a:ext cx="574675" cy="2905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5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5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4BE33A9-2F9D-4EB4-803A-7B1BE61490F2}" type="slidenum">
              <a:rPr lang="de-DE" altLang="de-DE" sz="1300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1300" dirty="0" smtClean="0"/>
          </a:p>
        </p:txBody>
      </p:sp>
      <p:sp>
        <p:nvSpPr>
          <p:cNvPr id="32" name="Rectangle 51"/>
          <p:cNvSpPr>
            <a:spLocks noChangeArrowheads="1"/>
          </p:cNvSpPr>
          <p:nvPr userDrawn="1"/>
        </p:nvSpPr>
        <p:spPr bwMode="auto">
          <a:xfrm>
            <a:off x="0" y="676275"/>
            <a:ext cx="533400" cy="265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5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5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48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48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48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48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48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548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548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548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548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48A"/>
        </a:buClr>
        <a:buFont typeface="Wingdings" pitchFamily="2" charset="2"/>
        <a:buChar char="§"/>
        <a:defRPr sz="2000">
          <a:solidFill>
            <a:srgbClr val="00548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C6F"/>
        </a:buClr>
        <a:buChar char="•"/>
        <a:defRPr>
          <a:solidFill>
            <a:srgbClr val="004C6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C6F"/>
        </a:buClr>
        <a:buFont typeface="Wingdings" pitchFamily="2" charset="2"/>
        <a:buChar char="§"/>
        <a:defRPr sz="1600">
          <a:solidFill>
            <a:srgbClr val="004C6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uppieren 3"/>
          <p:cNvGrpSpPr>
            <a:grpSpLocks/>
          </p:cNvGrpSpPr>
          <p:nvPr/>
        </p:nvGrpSpPr>
        <p:grpSpPr bwMode="auto">
          <a:xfrm>
            <a:off x="7254875" y="457200"/>
            <a:ext cx="1458913" cy="1457325"/>
            <a:chOff x="7255090" y="457194"/>
            <a:chExt cx="1458000" cy="1458000"/>
          </a:xfrm>
        </p:grpSpPr>
        <p:sp>
          <p:nvSpPr>
            <p:cNvPr id="16387" name="Ellipse 1"/>
            <p:cNvSpPr>
              <a:spLocks noChangeAspect="1"/>
            </p:cNvSpPr>
            <p:nvPr/>
          </p:nvSpPr>
          <p:spPr bwMode="auto">
            <a:xfrm>
              <a:off x="7255090" y="457194"/>
              <a:ext cx="1458000" cy="1458000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00548A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rgbClr val="00548A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rgbClr val="00548A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rgbClr val="00548A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rgbClr val="00548A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6" name="Oval 5" descr="inspire"/>
            <p:cNvSpPr>
              <a:spLocks noChangeArrowheads="1"/>
            </p:cNvSpPr>
            <p:nvPr/>
          </p:nvSpPr>
          <p:spPr bwMode="auto">
            <a:xfrm>
              <a:off x="7264609" y="473076"/>
              <a:ext cx="1440548" cy="1438941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19050" algn="ctr">
              <a:noFill/>
              <a:round/>
              <a:headEnd/>
              <a:tailEnd/>
            </a:ln>
            <a:effectLst>
              <a:outerShdw blurRad="203200" sx="110000" sy="110000" algn="ctr" rotWithShape="0">
                <a:schemeClr val="bg1">
                  <a:alpha val="70000"/>
                </a:schemeClr>
              </a:outerShdw>
            </a:effectLst>
            <a:extLst/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</p:grpSp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57225" y="1846262"/>
            <a:ext cx="7772400" cy="41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de-DE" altLang="de-DE" sz="4400" dirty="0" smtClean="0">
                <a:solidFill>
                  <a:schemeClr val="bg1"/>
                </a:solidFill>
              </a:rPr>
              <a:t>Von vorhandenen WMS-/ WFS-Diensten zu INSPIRE-konformen Diensten</a:t>
            </a:r>
            <a:r>
              <a:rPr lang="de-DE" altLang="de-DE" dirty="0" smtClean="0">
                <a:solidFill>
                  <a:schemeClr val="bg1"/>
                </a:solidFill>
              </a:rPr>
              <a:t/>
            </a:r>
            <a:br>
              <a:rPr lang="de-DE" altLang="de-DE" dirty="0" smtClean="0">
                <a:solidFill>
                  <a:schemeClr val="bg1"/>
                </a:solidFill>
              </a:rPr>
            </a:br>
            <a:r>
              <a:rPr lang="de-DE" altLang="de-DE" dirty="0" smtClean="0">
                <a:solidFill>
                  <a:schemeClr val="bg1"/>
                </a:solidFill>
              </a:rPr>
              <a:t/>
            </a:r>
            <a:br>
              <a:rPr lang="de-DE" altLang="de-DE" dirty="0" smtClean="0">
                <a:solidFill>
                  <a:schemeClr val="bg1"/>
                </a:solidFill>
              </a:rPr>
            </a:br>
            <a:r>
              <a:rPr lang="de-DE" altLang="de-DE" sz="2800" dirty="0" smtClean="0">
                <a:solidFill>
                  <a:schemeClr val="bg1"/>
                </a:solidFill>
              </a:rPr>
              <a:t>Dr.-Ing. Tillmann Lübker</a:t>
            </a:r>
            <a:br>
              <a:rPr lang="de-DE" altLang="de-DE" sz="2800" dirty="0" smtClean="0">
                <a:solidFill>
                  <a:schemeClr val="bg1"/>
                </a:solidFill>
              </a:rPr>
            </a:br>
            <a:r>
              <a:rPr lang="de-DE" altLang="de-DE" dirty="0" smtClean="0">
                <a:solidFill>
                  <a:schemeClr val="bg1"/>
                </a:solidFill>
              </a:rPr>
              <a:t/>
            </a:r>
            <a:br>
              <a:rPr lang="de-DE" altLang="de-DE" dirty="0" smtClean="0">
                <a:solidFill>
                  <a:schemeClr val="bg1"/>
                </a:solidFill>
              </a:rPr>
            </a:br>
            <a:r>
              <a:rPr lang="de-DE" altLang="de-DE" sz="2800" b="0" i="1" dirty="0" smtClean="0">
                <a:solidFill>
                  <a:schemeClr val="bg1"/>
                </a:solidFill>
              </a:rPr>
              <a:t>Informationsveranstaltung für EFRE-Begünstigte, Potsdam, </a:t>
            </a:r>
            <a:r>
              <a:rPr lang="de-DE" altLang="de-DE" sz="2800" b="0" i="1" dirty="0" smtClean="0">
                <a:solidFill>
                  <a:schemeClr val="bg1"/>
                </a:solidFill>
              </a:rPr>
              <a:t>16.01.2015</a:t>
            </a:r>
            <a:endParaRPr lang="de-DE" altLang="de-DE" sz="2800" b="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9314" y="1295400"/>
            <a:ext cx="66278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r>
              <a:rPr lang="de-DE" altLang="de-DE" sz="2600" dirty="0" smtClean="0"/>
              <a:t>Wichtige Unterschiede</a:t>
            </a:r>
            <a:endParaRPr lang="de-DE" altLang="de-DE" sz="2600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849313" y="2027238"/>
            <a:ext cx="8294687" cy="42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8A"/>
              </a:buClr>
              <a:buFont typeface="Wingdings" pitchFamily="2" charset="2"/>
              <a:buChar char="§"/>
              <a:defRPr sz="2000">
                <a:solidFill>
                  <a:srgbClr val="0054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Char char="•"/>
              <a:defRPr>
                <a:solidFill>
                  <a:srgbClr val="004C6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Font typeface="Wingdings" pitchFamily="2" charset="2"/>
              <a:buChar char="§"/>
              <a:defRPr sz="1600">
                <a:solidFill>
                  <a:srgbClr val="004C6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Mehrsprachigkeit</a:t>
            </a:r>
          </a:p>
          <a:p>
            <a:pPr marL="628650" lvl="1" indent="-266700">
              <a:buFont typeface="Symbol" panose="05050102010706020507" pitchFamily="18" charset="2"/>
              <a:buChar char="-"/>
            </a:pPr>
            <a:r>
              <a:rPr lang="de-DE" b="0" dirty="0">
                <a:solidFill>
                  <a:srgbClr val="00548A"/>
                </a:solidFill>
              </a:rPr>
              <a:t>EU regelt die Unterstützung von verschiedenen Sprachen</a:t>
            </a:r>
          </a:p>
          <a:p>
            <a:r>
              <a:rPr lang="de-DE" b="0" dirty="0"/>
              <a:t>Integration von </a:t>
            </a:r>
            <a:r>
              <a:rPr lang="de-DE" dirty="0"/>
              <a:t>Metadaten in die </a:t>
            </a:r>
            <a:r>
              <a:rPr lang="de-DE" dirty="0" err="1"/>
              <a:t>Capabilities</a:t>
            </a:r>
            <a:endParaRPr lang="de-DE" dirty="0"/>
          </a:p>
          <a:p>
            <a:pPr marL="628650" lvl="1" indent="-266700">
              <a:buFont typeface="Symbol" panose="05050102010706020507" pitchFamily="18" charset="2"/>
              <a:buChar char="-"/>
            </a:pPr>
            <a:r>
              <a:rPr lang="de-DE" b="0" dirty="0">
                <a:solidFill>
                  <a:srgbClr val="00548A"/>
                </a:solidFill>
              </a:rPr>
              <a:t>INSPIRE-konforme Dienste-Metadaten in </a:t>
            </a:r>
            <a:r>
              <a:rPr lang="de-DE" b="0" dirty="0" err="1">
                <a:solidFill>
                  <a:srgbClr val="00548A"/>
                </a:solidFill>
              </a:rPr>
              <a:t>Capabilities</a:t>
            </a:r>
            <a:r>
              <a:rPr lang="de-DE" b="0" dirty="0">
                <a:solidFill>
                  <a:srgbClr val="00548A"/>
                </a:solidFill>
              </a:rPr>
              <a:t> </a:t>
            </a:r>
          </a:p>
          <a:p>
            <a:pPr marL="342900" lvl="1" indent="-342900">
              <a:buClr>
                <a:srgbClr val="00548A"/>
              </a:buClr>
              <a:buFont typeface="Wingdings" pitchFamily="2" charset="2"/>
              <a:buChar char="§"/>
            </a:pPr>
            <a:r>
              <a:rPr lang="de-DE" dirty="0">
                <a:solidFill>
                  <a:srgbClr val="00548A"/>
                </a:solidFill>
              </a:rPr>
              <a:t>Daten-Dienste Kopplung</a:t>
            </a:r>
          </a:p>
          <a:p>
            <a:pPr marL="628650" lvl="1" indent="-266700">
              <a:buFont typeface="Symbol" panose="05050102010706020507" pitchFamily="18" charset="2"/>
              <a:buChar char="-"/>
            </a:pPr>
            <a:r>
              <a:rPr lang="de-DE" b="0" dirty="0">
                <a:solidFill>
                  <a:srgbClr val="00548A"/>
                </a:solidFill>
              </a:rPr>
              <a:t>Verknüpfung zwischen Dienste-Metadaten und Daten-Metadaten</a:t>
            </a:r>
          </a:p>
          <a:p>
            <a:r>
              <a:rPr lang="de-DE" dirty="0" smtClean="0"/>
              <a:t>Technische </a:t>
            </a:r>
            <a:r>
              <a:rPr lang="de-DE" dirty="0"/>
              <a:t>Details</a:t>
            </a:r>
          </a:p>
          <a:p>
            <a:pPr marL="628650" lvl="1" indent="-266700">
              <a:buFont typeface="Symbol" panose="05050102010706020507" pitchFamily="18" charset="2"/>
              <a:buChar char="-"/>
            </a:pPr>
            <a:r>
              <a:rPr lang="de-DE" b="0" dirty="0">
                <a:solidFill>
                  <a:srgbClr val="00548A"/>
                </a:solidFill>
              </a:rPr>
              <a:t>Unterstützung bestimmter </a:t>
            </a:r>
            <a:r>
              <a:rPr lang="de-DE" b="0" dirty="0" smtClean="0">
                <a:solidFill>
                  <a:srgbClr val="00548A"/>
                </a:solidFill>
              </a:rPr>
              <a:t>CRS, </a:t>
            </a:r>
            <a:r>
              <a:rPr lang="de-DE" b="0" dirty="0">
                <a:solidFill>
                  <a:srgbClr val="00548A"/>
                </a:solidFill>
              </a:rPr>
              <a:t>Bildformate, Legenden</a:t>
            </a:r>
          </a:p>
          <a:p>
            <a:r>
              <a:rPr lang="de-DE" dirty="0" smtClean="0"/>
              <a:t>Quality </a:t>
            </a:r>
            <a:r>
              <a:rPr lang="de-DE" dirty="0" err="1" smtClean="0"/>
              <a:t>of</a:t>
            </a:r>
            <a:r>
              <a:rPr lang="de-DE" dirty="0" smtClean="0"/>
              <a:t> Service Anforderungen</a:t>
            </a:r>
            <a:endParaRPr lang="de-DE" dirty="0"/>
          </a:p>
          <a:p>
            <a:pPr marL="628650" lvl="1" indent="-266700">
              <a:buFont typeface="Symbol" panose="05050102010706020507" pitchFamily="18" charset="2"/>
              <a:buChar char="-"/>
            </a:pPr>
            <a:r>
              <a:rPr lang="de-DE" b="0" dirty="0" smtClean="0">
                <a:solidFill>
                  <a:srgbClr val="00548A"/>
                </a:solidFill>
              </a:rPr>
              <a:t>Anforderungen an Leistung, Kapazität und Verfügbarkeit</a:t>
            </a:r>
            <a:endParaRPr lang="de-DE" b="0" dirty="0">
              <a:solidFill>
                <a:srgbClr val="005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25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9314" y="1295400"/>
            <a:ext cx="66278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r>
              <a:rPr lang="de-DE" altLang="de-DE" sz="2600" dirty="0" smtClean="0"/>
              <a:t>Exkurs: Das </a:t>
            </a:r>
            <a:r>
              <a:rPr lang="de-DE" altLang="de-DE" sz="2600" dirty="0" err="1" smtClean="0"/>
              <a:t>Capabilities</a:t>
            </a:r>
            <a:r>
              <a:rPr lang="de-DE" altLang="de-DE" sz="2600" dirty="0" smtClean="0"/>
              <a:t>-Dokument</a:t>
            </a:r>
            <a:endParaRPr lang="de-DE" altLang="de-DE" sz="2600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849313" y="2027238"/>
            <a:ext cx="8294687" cy="171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8A"/>
              </a:buClr>
              <a:buFont typeface="Wingdings" pitchFamily="2" charset="2"/>
              <a:buChar char="§"/>
              <a:defRPr sz="2000">
                <a:solidFill>
                  <a:srgbClr val="0054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Char char="•"/>
              <a:defRPr>
                <a:solidFill>
                  <a:srgbClr val="004C6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Font typeface="Wingdings" pitchFamily="2" charset="2"/>
              <a:buChar char="§"/>
              <a:defRPr sz="1600">
                <a:solidFill>
                  <a:srgbClr val="004C6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0" dirty="0" smtClean="0"/>
              <a:t>Informationen über die technischen Möglichkeiten eines Dienstes</a:t>
            </a:r>
          </a:p>
          <a:p>
            <a:r>
              <a:rPr lang="de-DE" b="0" dirty="0" smtClean="0"/>
              <a:t>Aufruf immer gleich (URL im Browser):</a:t>
            </a:r>
          </a:p>
          <a:p>
            <a:pPr marL="628650" lvl="1" indent="-266700">
              <a:buFont typeface="Symbol" panose="05050102010706020507" pitchFamily="18" charset="2"/>
              <a:buChar char="-"/>
            </a:pPr>
            <a:r>
              <a:rPr lang="de-DE" sz="1800" b="0" dirty="0" smtClean="0">
                <a:solidFill>
                  <a:srgbClr val="00548A"/>
                </a:solidFill>
              </a:rPr>
              <a:t>{Dienst-URL}?</a:t>
            </a:r>
            <a:r>
              <a:rPr lang="de-DE" sz="1800" b="0" dirty="0" err="1" smtClean="0">
                <a:solidFill>
                  <a:srgbClr val="00548A"/>
                </a:solidFill>
              </a:rPr>
              <a:t>service</a:t>
            </a:r>
            <a:r>
              <a:rPr lang="de-DE" sz="1800" b="0" dirty="0" smtClean="0">
                <a:solidFill>
                  <a:srgbClr val="00548A"/>
                </a:solidFill>
              </a:rPr>
              <a:t>=</a:t>
            </a:r>
            <a:r>
              <a:rPr lang="de-DE" sz="1800" dirty="0" err="1" smtClean="0">
                <a:solidFill>
                  <a:srgbClr val="00548A"/>
                </a:solidFill>
              </a:rPr>
              <a:t>WMS</a:t>
            </a:r>
            <a:r>
              <a:rPr lang="de-DE" sz="1800" b="0" dirty="0" err="1" smtClean="0">
                <a:solidFill>
                  <a:srgbClr val="00548A"/>
                </a:solidFill>
              </a:rPr>
              <a:t>&amp;request</a:t>
            </a:r>
            <a:r>
              <a:rPr lang="de-DE" sz="1800" b="0" dirty="0" smtClean="0">
                <a:solidFill>
                  <a:srgbClr val="00548A"/>
                </a:solidFill>
              </a:rPr>
              <a:t>=</a:t>
            </a:r>
            <a:r>
              <a:rPr lang="de-DE" sz="1800" dirty="0" err="1" smtClean="0">
                <a:solidFill>
                  <a:srgbClr val="00548A"/>
                </a:solidFill>
              </a:rPr>
              <a:t>GetCapabilities</a:t>
            </a:r>
            <a:r>
              <a:rPr lang="de-DE" sz="1800" b="0" dirty="0" err="1" smtClean="0">
                <a:solidFill>
                  <a:srgbClr val="00548A"/>
                </a:solidFill>
              </a:rPr>
              <a:t>&amp;version</a:t>
            </a:r>
            <a:r>
              <a:rPr lang="de-DE" sz="1800" b="0" dirty="0" smtClean="0">
                <a:solidFill>
                  <a:srgbClr val="00548A"/>
                </a:solidFill>
              </a:rPr>
              <a:t>=1.3.0</a:t>
            </a:r>
          </a:p>
          <a:p>
            <a:pPr marL="628650" lvl="1" indent="-266700">
              <a:buFont typeface="Symbol" panose="05050102010706020507" pitchFamily="18" charset="2"/>
              <a:buChar char="-"/>
            </a:pPr>
            <a:r>
              <a:rPr lang="de-DE" sz="1800" b="0" dirty="0" smtClean="0">
                <a:solidFill>
                  <a:srgbClr val="00548A"/>
                </a:solidFill>
              </a:rPr>
              <a:t>{</a:t>
            </a:r>
            <a:r>
              <a:rPr lang="de-DE" sz="1800" b="0" dirty="0">
                <a:solidFill>
                  <a:srgbClr val="00548A"/>
                </a:solidFill>
              </a:rPr>
              <a:t>Dienst-URL</a:t>
            </a:r>
            <a:r>
              <a:rPr lang="de-DE" sz="1800" b="0" dirty="0" smtClean="0">
                <a:solidFill>
                  <a:srgbClr val="00548A"/>
                </a:solidFill>
              </a:rPr>
              <a:t>}?</a:t>
            </a:r>
            <a:r>
              <a:rPr lang="de-DE" sz="1800" b="0" dirty="0" err="1" smtClean="0">
                <a:solidFill>
                  <a:srgbClr val="00548A"/>
                </a:solidFill>
              </a:rPr>
              <a:t>service</a:t>
            </a:r>
            <a:r>
              <a:rPr lang="de-DE" sz="1800" b="0" dirty="0" smtClean="0">
                <a:solidFill>
                  <a:srgbClr val="00548A"/>
                </a:solidFill>
              </a:rPr>
              <a:t>=</a:t>
            </a:r>
            <a:r>
              <a:rPr lang="de-DE" sz="1800" dirty="0" err="1" smtClean="0">
                <a:solidFill>
                  <a:srgbClr val="00548A"/>
                </a:solidFill>
              </a:rPr>
              <a:t>WFS</a:t>
            </a:r>
            <a:r>
              <a:rPr lang="de-DE" sz="1800" b="0" dirty="0" err="1" smtClean="0">
                <a:solidFill>
                  <a:srgbClr val="00548A"/>
                </a:solidFill>
              </a:rPr>
              <a:t>&amp;request</a:t>
            </a:r>
            <a:r>
              <a:rPr lang="de-DE" sz="1800" b="0" dirty="0" smtClean="0">
                <a:solidFill>
                  <a:srgbClr val="00548A"/>
                </a:solidFill>
              </a:rPr>
              <a:t>=</a:t>
            </a:r>
            <a:r>
              <a:rPr lang="de-DE" sz="1800" dirty="0" err="1" smtClean="0">
                <a:solidFill>
                  <a:srgbClr val="00548A"/>
                </a:solidFill>
              </a:rPr>
              <a:t>GetCapabilities</a:t>
            </a:r>
            <a:r>
              <a:rPr lang="de-DE" sz="1800" b="0" dirty="0" err="1" smtClean="0">
                <a:solidFill>
                  <a:srgbClr val="00548A"/>
                </a:solidFill>
              </a:rPr>
              <a:t>&amp;version</a:t>
            </a:r>
            <a:r>
              <a:rPr lang="de-DE" sz="1800" b="0" dirty="0" smtClean="0">
                <a:solidFill>
                  <a:srgbClr val="00548A"/>
                </a:solidFill>
              </a:rPr>
              <a:t>=2.0.0</a:t>
            </a:r>
            <a:endParaRPr lang="de-DE" sz="1800" b="0" dirty="0">
              <a:solidFill>
                <a:srgbClr val="00548A"/>
              </a:solidFill>
            </a:endParaRPr>
          </a:p>
          <a:p>
            <a:endParaRPr lang="de-DE" sz="18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619500"/>
            <a:ext cx="8496689" cy="31337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0908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2679700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600" dirty="0"/>
              <a:t>OGC </a:t>
            </a:r>
            <a:r>
              <a:rPr lang="de-DE" altLang="de-DE" sz="2600" dirty="0">
                <a:sym typeface="Wingdings"/>
              </a:rPr>
              <a:t></a:t>
            </a:r>
            <a:r>
              <a:rPr lang="de-DE" altLang="de-DE" sz="2600" dirty="0"/>
              <a:t> INSPIRE: </a:t>
            </a:r>
            <a:endParaRPr lang="de-DE" altLang="de-DE" sz="2600" dirty="0" smtClean="0"/>
          </a:p>
          <a:p>
            <a:pPr algn="ctr"/>
            <a:r>
              <a:rPr lang="de-DE" altLang="de-DE" sz="2600" dirty="0" smtClean="0"/>
              <a:t>Mehrsprachigkeit</a:t>
            </a:r>
            <a:endParaRPr lang="de-DE" altLang="de-DE" sz="2600" dirty="0"/>
          </a:p>
        </p:txBody>
      </p:sp>
    </p:spTree>
    <p:extLst>
      <p:ext uri="{BB962C8B-B14F-4D97-AF65-F5344CB8AC3E}">
        <p14:creationId xmlns:p14="http://schemas.microsoft.com/office/powerpoint/2010/main" val="26179931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9314" y="1295400"/>
            <a:ext cx="66278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r>
              <a:rPr lang="de-DE" altLang="de-DE" sz="2600" dirty="0"/>
              <a:t>OGC </a:t>
            </a:r>
            <a:r>
              <a:rPr lang="de-DE" altLang="de-DE" sz="2600" dirty="0" smtClean="0">
                <a:sym typeface="Wingdings"/>
              </a:rPr>
              <a:t></a:t>
            </a:r>
            <a:r>
              <a:rPr lang="de-DE" altLang="de-DE" sz="2600" dirty="0" smtClean="0"/>
              <a:t> </a:t>
            </a:r>
            <a:r>
              <a:rPr lang="de-DE" altLang="de-DE" sz="2600" dirty="0"/>
              <a:t>INSPIRE: Mehrsprachigkeit</a:t>
            </a:r>
          </a:p>
        </p:txBody>
      </p:sp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849313" y="2027238"/>
            <a:ext cx="8294687" cy="23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8A"/>
              </a:buClr>
              <a:buFont typeface="Wingdings" pitchFamily="2" charset="2"/>
              <a:buChar char="§"/>
              <a:defRPr sz="2000">
                <a:solidFill>
                  <a:srgbClr val="0054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Char char="•"/>
              <a:defRPr>
                <a:solidFill>
                  <a:srgbClr val="004C6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Font typeface="Wingdings" pitchFamily="2" charset="2"/>
              <a:buChar char="§"/>
              <a:defRPr sz="1600">
                <a:solidFill>
                  <a:srgbClr val="004C6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0" dirty="0" smtClean="0"/>
              <a:t>Erweiterung des </a:t>
            </a:r>
            <a:r>
              <a:rPr lang="de-DE" b="0" dirty="0" err="1" smtClean="0"/>
              <a:t>Capabilities</a:t>
            </a:r>
            <a:r>
              <a:rPr lang="de-DE" b="0" dirty="0" smtClean="0"/>
              <a:t>-Dokumentes</a:t>
            </a:r>
            <a:endParaRPr lang="de-DE" dirty="0"/>
          </a:p>
          <a:p>
            <a:pPr marL="628650" lvl="1" indent="-266700">
              <a:buFont typeface="Symbol" panose="05050102010706020507" pitchFamily="18" charset="2"/>
              <a:buChar char="-"/>
              <a:tabLst>
                <a:tab pos="3314700" algn="l"/>
              </a:tabLst>
            </a:pPr>
            <a:r>
              <a:rPr lang="de-DE" b="0" dirty="0" smtClean="0">
                <a:solidFill>
                  <a:srgbClr val="00548A"/>
                </a:solidFill>
              </a:rPr>
              <a:t>Unterstütze </a:t>
            </a:r>
            <a:r>
              <a:rPr lang="de-DE" b="0" dirty="0">
                <a:solidFill>
                  <a:srgbClr val="00548A"/>
                </a:solidFill>
              </a:rPr>
              <a:t>Sprachen </a:t>
            </a:r>
            <a:r>
              <a:rPr lang="de-DE" b="0" dirty="0" smtClean="0">
                <a:solidFill>
                  <a:srgbClr val="00548A"/>
                </a:solidFill>
              </a:rPr>
              <a:t>	</a:t>
            </a:r>
            <a:r>
              <a:rPr lang="de-DE" sz="1800" b="0" dirty="0" smtClean="0">
                <a:solidFill>
                  <a:srgbClr val="00548A"/>
                </a:solidFill>
              </a:rPr>
              <a:t>(</a:t>
            </a:r>
            <a:r>
              <a:rPr lang="de-DE" sz="1800" b="0" dirty="0" err="1">
                <a:solidFill>
                  <a:srgbClr val="00548A"/>
                </a:solidFill>
              </a:rPr>
              <a:t>SupportedLanguages</a:t>
            </a:r>
            <a:r>
              <a:rPr lang="de-DE" sz="1800" b="0" dirty="0">
                <a:solidFill>
                  <a:srgbClr val="00548A"/>
                </a:solidFill>
              </a:rPr>
              <a:t>)</a:t>
            </a:r>
          </a:p>
          <a:p>
            <a:pPr marL="628650" lvl="1" indent="-266700">
              <a:buFont typeface="Symbol" panose="05050102010706020507" pitchFamily="18" charset="2"/>
              <a:buChar char="-"/>
              <a:tabLst>
                <a:tab pos="3314700" algn="l"/>
              </a:tabLst>
            </a:pPr>
            <a:r>
              <a:rPr lang="de-DE" b="0" dirty="0">
                <a:solidFill>
                  <a:srgbClr val="00548A"/>
                </a:solidFill>
              </a:rPr>
              <a:t>Standard-Sprache </a:t>
            </a:r>
            <a:r>
              <a:rPr lang="de-DE" b="0" dirty="0" smtClean="0">
                <a:solidFill>
                  <a:srgbClr val="00548A"/>
                </a:solidFill>
              </a:rPr>
              <a:t>	</a:t>
            </a:r>
            <a:r>
              <a:rPr lang="de-DE" sz="1800" b="0" dirty="0" smtClean="0">
                <a:solidFill>
                  <a:srgbClr val="00548A"/>
                </a:solidFill>
              </a:rPr>
              <a:t>(</a:t>
            </a:r>
            <a:r>
              <a:rPr lang="de-DE" sz="1800" b="0" dirty="0" err="1">
                <a:solidFill>
                  <a:srgbClr val="00548A"/>
                </a:solidFill>
              </a:rPr>
              <a:t>DefaultLanguage</a:t>
            </a:r>
            <a:r>
              <a:rPr lang="de-DE" sz="1800" b="0" dirty="0">
                <a:solidFill>
                  <a:srgbClr val="00548A"/>
                </a:solidFill>
              </a:rPr>
              <a:t>)</a:t>
            </a:r>
          </a:p>
          <a:p>
            <a:pPr marL="628650" lvl="1" indent="-266700">
              <a:buFont typeface="Symbol" panose="05050102010706020507" pitchFamily="18" charset="2"/>
              <a:buChar char="-"/>
              <a:tabLst>
                <a:tab pos="3314700" algn="l"/>
              </a:tabLst>
            </a:pPr>
            <a:r>
              <a:rPr lang="de-DE" b="0" dirty="0">
                <a:solidFill>
                  <a:srgbClr val="00548A"/>
                </a:solidFill>
              </a:rPr>
              <a:t>Antwort-Sprache </a:t>
            </a:r>
            <a:r>
              <a:rPr lang="de-DE" b="0" dirty="0" smtClean="0">
                <a:solidFill>
                  <a:srgbClr val="00548A"/>
                </a:solidFill>
              </a:rPr>
              <a:t>	</a:t>
            </a:r>
            <a:r>
              <a:rPr lang="de-DE" sz="1800" b="0" dirty="0" smtClean="0">
                <a:solidFill>
                  <a:srgbClr val="00548A"/>
                </a:solidFill>
              </a:rPr>
              <a:t>(</a:t>
            </a:r>
            <a:r>
              <a:rPr lang="de-DE" sz="1800" b="0" dirty="0" err="1">
                <a:solidFill>
                  <a:srgbClr val="00548A"/>
                </a:solidFill>
              </a:rPr>
              <a:t>ResponseLanguage</a:t>
            </a:r>
            <a:r>
              <a:rPr lang="de-DE" sz="1800" b="0" dirty="0">
                <a:solidFill>
                  <a:srgbClr val="00548A"/>
                </a:solidFill>
              </a:rPr>
              <a:t>)</a:t>
            </a:r>
          </a:p>
          <a:p>
            <a:r>
              <a:rPr lang="de-DE" b="0" dirty="0"/>
              <a:t>Gefordert wird die Unterstützung </a:t>
            </a:r>
            <a:r>
              <a:rPr lang="de-DE" dirty="0"/>
              <a:t>einer</a:t>
            </a:r>
            <a:r>
              <a:rPr lang="de-DE" b="0" dirty="0"/>
              <a:t> Sprache</a:t>
            </a:r>
          </a:p>
          <a:p>
            <a:r>
              <a:rPr lang="de-DE" b="0" dirty="0"/>
              <a:t>Somit für die meisten Dienste der Eintrag </a:t>
            </a:r>
            <a:r>
              <a:rPr lang="de-DE" b="0" dirty="0" smtClean="0"/>
              <a:t>„</a:t>
            </a:r>
            <a:r>
              <a:rPr lang="de-DE" dirty="0" err="1" smtClean="0"/>
              <a:t>ger</a:t>
            </a:r>
            <a:r>
              <a:rPr lang="de-DE" dirty="0" smtClean="0"/>
              <a:t>“</a:t>
            </a:r>
            <a:r>
              <a:rPr lang="de-DE" b="0" dirty="0" smtClean="0"/>
              <a:t> </a:t>
            </a:r>
            <a:r>
              <a:rPr lang="de-DE" b="0" dirty="0"/>
              <a:t>erforderlich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809624" y="4448175"/>
            <a:ext cx="8001001" cy="2308324"/>
            <a:chOff x="800099" y="4676775"/>
            <a:chExt cx="8636777" cy="23083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Textfeld 4"/>
            <p:cNvSpPr txBox="1"/>
            <p:nvPr/>
          </p:nvSpPr>
          <p:spPr>
            <a:xfrm>
              <a:off x="800099" y="4676775"/>
              <a:ext cx="8636777" cy="2308324"/>
            </a:xfrm>
            <a:prstGeom prst="rect">
              <a:avLst/>
            </a:prstGeom>
            <a:solidFill>
              <a:srgbClr val="B5E1F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tabLst>
                  <a:tab pos="361950" algn="l"/>
                  <a:tab pos="714375" algn="l"/>
                </a:tabLst>
              </a:pP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</a:t>
              </a:r>
              <a:r>
                <a:rPr lang="fr-FR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inspire_dls:</a:t>
              </a:r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ExtendedCapabilities</a:t>
              </a: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...&gt;</a:t>
              </a:r>
            </a:p>
            <a:p>
              <a:pPr>
                <a:tabLst>
                  <a:tab pos="361950" algn="l"/>
                  <a:tab pos="714375" algn="l"/>
                </a:tabLst>
              </a:pPr>
              <a:r>
                <a:rPr lang="de-DE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	&lt;</a:t>
              </a:r>
              <a:r>
                <a:rPr lang="de-DE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inspire_common:</a:t>
              </a:r>
              <a:r>
                <a:rPr lang="de-DE" sz="16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SupportedLanguages</a:t>
              </a:r>
              <a:r>
                <a:rPr lang="de-DE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pPr>
                <a:tabLst>
                  <a:tab pos="361950" algn="l"/>
                  <a:tab pos="714375" algn="l"/>
                </a:tabLst>
              </a:pPr>
              <a:r>
                <a:rPr lang="de-DE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		&lt;</a:t>
              </a:r>
              <a:r>
                <a:rPr lang="de-DE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inspire_common:</a:t>
              </a:r>
              <a:r>
                <a:rPr lang="de-DE" sz="16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DefaultLanguage</a:t>
              </a:r>
              <a:r>
                <a:rPr lang="de-DE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pPr>
                <a:tabLst>
                  <a:tab pos="361950" algn="l"/>
                  <a:tab pos="714375" algn="l"/>
                  <a:tab pos="1076325" algn="l"/>
                </a:tabLst>
              </a:pPr>
              <a:r>
                <a:rPr lang="de-DE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			&lt;</a:t>
              </a:r>
              <a:r>
                <a:rPr lang="de-DE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inspire_common:Language</a:t>
              </a:r>
              <a:r>
                <a:rPr lang="de-DE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  <a:r>
                <a:rPr lang="de-DE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ger</a:t>
              </a:r>
              <a:r>
                <a:rPr lang="de-DE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&lt;/</a:t>
              </a:r>
              <a:r>
                <a:rPr lang="de-DE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inspire_common:Language</a:t>
              </a:r>
              <a:r>
                <a:rPr lang="de-DE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pPr>
                <a:tabLst>
                  <a:tab pos="361950" algn="l"/>
                  <a:tab pos="714375" algn="l"/>
                </a:tabLst>
              </a:pPr>
              <a:r>
                <a:rPr lang="de-DE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		&lt;/</a:t>
              </a:r>
              <a:r>
                <a:rPr lang="de-DE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inspire_common:DefaultLanguage</a:t>
              </a:r>
              <a:r>
                <a:rPr lang="de-DE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pPr>
                <a:tabLst>
                  <a:tab pos="361950" algn="l"/>
                  <a:tab pos="714375" algn="l"/>
                </a:tabLst>
              </a:pPr>
              <a:r>
                <a:rPr lang="de-DE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	&lt;/</a:t>
              </a:r>
              <a:r>
                <a:rPr lang="de-DE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inspire_common:SupportedLanguages</a:t>
              </a:r>
              <a:r>
                <a:rPr lang="de-DE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pPr>
                <a:tabLst>
                  <a:tab pos="361950" algn="l"/>
                  <a:tab pos="714375" algn="l"/>
                </a:tabLst>
              </a:pPr>
              <a:r>
                <a:rPr lang="de-DE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	&lt;</a:t>
              </a:r>
              <a:r>
                <a:rPr lang="de-DE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inspire_common:</a:t>
              </a:r>
              <a:r>
                <a:rPr lang="de-DE" sz="16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ResponseLanguage</a:t>
              </a:r>
              <a:r>
                <a:rPr lang="de-DE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pPr>
                <a:tabLst>
                  <a:tab pos="361950" algn="l"/>
                  <a:tab pos="714375" algn="l"/>
                </a:tabLst>
              </a:pPr>
              <a:r>
                <a:rPr lang="de-DE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		&lt;</a:t>
              </a:r>
              <a:r>
                <a:rPr lang="de-DE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inspire_common:Language</a:t>
              </a:r>
              <a:r>
                <a:rPr lang="de-DE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  <a:r>
                <a:rPr lang="de-DE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ger</a:t>
              </a:r>
              <a:r>
                <a:rPr lang="de-DE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&lt;/</a:t>
              </a:r>
              <a:r>
                <a:rPr lang="de-DE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inspire_common:Language</a:t>
              </a:r>
              <a:r>
                <a:rPr lang="de-DE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pPr>
                <a:tabLst>
                  <a:tab pos="361950" algn="l"/>
                  <a:tab pos="714375" algn="l"/>
                </a:tabLst>
              </a:pPr>
              <a:r>
                <a:rPr lang="de-DE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	&lt;/</a:t>
              </a:r>
              <a:r>
                <a:rPr lang="de-DE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inspire_common:ResponseLanguage</a:t>
              </a:r>
              <a:r>
                <a:rPr lang="de-DE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</p:txBody>
        </p:sp>
        <p:sp>
          <p:nvSpPr>
            <p:cNvPr id="7" name="Rechteck 6"/>
            <p:cNvSpPr/>
            <p:nvPr/>
          </p:nvSpPr>
          <p:spPr>
            <a:xfrm>
              <a:off x="7265176" y="4676775"/>
              <a:ext cx="21717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2800" dirty="0" smtClean="0"/>
                <a:t>WMS/WFS</a:t>
              </a:r>
              <a:endParaRPr lang="de-DE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1827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2679700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600" dirty="0"/>
              <a:t>OGC </a:t>
            </a:r>
            <a:r>
              <a:rPr lang="de-DE" altLang="de-DE" sz="2600" dirty="0">
                <a:sym typeface="Wingdings"/>
              </a:rPr>
              <a:t></a:t>
            </a:r>
            <a:r>
              <a:rPr lang="de-DE" altLang="de-DE" sz="2600" dirty="0"/>
              <a:t> INSPIRE: </a:t>
            </a:r>
            <a:endParaRPr lang="de-DE" altLang="de-DE" sz="2600" dirty="0" smtClean="0"/>
          </a:p>
          <a:p>
            <a:pPr algn="ctr"/>
            <a:r>
              <a:rPr lang="de-DE" altLang="de-DE" sz="2600" dirty="0" smtClean="0"/>
              <a:t>Integration </a:t>
            </a:r>
            <a:r>
              <a:rPr lang="de-DE" altLang="de-DE" sz="2600" dirty="0"/>
              <a:t>von Metadaten in die </a:t>
            </a:r>
            <a:r>
              <a:rPr lang="de-DE" altLang="de-DE" sz="2600" dirty="0" err="1" smtClean="0"/>
              <a:t>Capabilities</a:t>
            </a:r>
            <a:endParaRPr lang="de-DE" altLang="de-DE" sz="2600" dirty="0"/>
          </a:p>
        </p:txBody>
      </p:sp>
    </p:spTree>
    <p:extLst>
      <p:ext uri="{BB962C8B-B14F-4D97-AF65-F5344CB8AC3E}">
        <p14:creationId xmlns:p14="http://schemas.microsoft.com/office/powerpoint/2010/main" val="42518892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9313" y="1295400"/>
            <a:ext cx="71802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r>
              <a:rPr lang="de-DE" altLang="de-DE" sz="2600" dirty="0"/>
              <a:t>OGC </a:t>
            </a:r>
            <a:r>
              <a:rPr lang="de-DE" altLang="de-DE" sz="2600" dirty="0" smtClean="0">
                <a:sym typeface="Wingdings"/>
              </a:rPr>
              <a:t></a:t>
            </a:r>
            <a:r>
              <a:rPr lang="de-DE" altLang="de-DE" sz="2600" dirty="0" smtClean="0"/>
              <a:t> </a:t>
            </a:r>
            <a:r>
              <a:rPr lang="de-DE" altLang="de-DE" sz="2600" dirty="0"/>
              <a:t>INSPIRE: </a:t>
            </a:r>
            <a:r>
              <a:rPr lang="de-DE" altLang="de-DE" sz="2600" dirty="0" smtClean="0"/>
              <a:t>Verlinkung der Metadaten</a:t>
            </a:r>
            <a:endParaRPr lang="de-DE" altLang="de-DE" sz="2600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849313" y="2027238"/>
            <a:ext cx="8294687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8A"/>
              </a:buClr>
              <a:buFont typeface="Wingdings" pitchFamily="2" charset="2"/>
              <a:buChar char="§"/>
              <a:defRPr sz="2000">
                <a:solidFill>
                  <a:srgbClr val="0054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Char char="•"/>
              <a:defRPr>
                <a:solidFill>
                  <a:srgbClr val="004C6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Font typeface="Wingdings" pitchFamily="2" charset="2"/>
              <a:buChar char="§"/>
              <a:defRPr sz="1600">
                <a:solidFill>
                  <a:srgbClr val="004C6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0" dirty="0"/>
              <a:t>Erweiterung des </a:t>
            </a:r>
            <a:r>
              <a:rPr lang="de-DE" b="0" dirty="0" err="1"/>
              <a:t>Capabilities</a:t>
            </a:r>
            <a:r>
              <a:rPr lang="de-DE" b="0" dirty="0"/>
              <a:t>-Dokumentes</a:t>
            </a:r>
            <a:endParaRPr lang="de-DE" dirty="0"/>
          </a:p>
          <a:p>
            <a:r>
              <a:rPr lang="de-DE" b="0" dirty="0" smtClean="0">
                <a:solidFill>
                  <a:srgbClr val="00548A"/>
                </a:solidFill>
              </a:rPr>
              <a:t>Link zu den Metadaten des Dienstes</a:t>
            </a:r>
            <a:endParaRPr lang="de-DE" b="0" dirty="0">
              <a:solidFill>
                <a:srgbClr val="00548A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219075" y="3019425"/>
            <a:ext cx="8705850" cy="1569660"/>
            <a:chOff x="219075" y="3019425"/>
            <a:chExt cx="8705850" cy="156966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Textfeld 4"/>
            <p:cNvSpPr txBox="1"/>
            <p:nvPr/>
          </p:nvSpPr>
          <p:spPr>
            <a:xfrm>
              <a:off x="219075" y="3019425"/>
              <a:ext cx="8705850" cy="1569660"/>
            </a:xfrm>
            <a:prstGeom prst="rect">
              <a:avLst/>
            </a:prstGeom>
            <a:solidFill>
              <a:srgbClr val="B5E1F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tabLst>
                  <a:tab pos="361950" algn="l"/>
                  <a:tab pos="714375" algn="l"/>
                </a:tabLst>
              </a:pP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</a:t>
              </a:r>
              <a:r>
                <a:rPr lang="fr-FR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inspire_dls:</a:t>
              </a:r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ExtendedCapabilities</a:t>
              </a: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...&gt;</a:t>
              </a:r>
            </a:p>
            <a:p>
              <a:pPr>
                <a:tabLst>
                  <a:tab pos="361950" algn="l"/>
                  <a:tab pos="714375" algn="l"/>
                </a:tabLst>
              </a:pP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	&lt;</a:t>
              </a:r>
              <a:r>
                <a:rPr lang="fr-FR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inspire_common:</a:t>
              </a:r>
              <a:r>
                <a:rPr lang="fr-FR" sz="16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MetadataUrl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pPr>
                <a:tabLst>
                  <a:tab pos="361950" algn="l"/>
                  <a:tab pos="714375" algn="l"/>
                </a:tabLst>
              </a:pP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		&lt;</a:t>
              </a:r>
              <a:r>
                <a:rPr lang="fr-FR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inspire_common:</a:t>
              </a:r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URL</a:t>
              </a: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&gt;http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://...&lt;/</a:t>
              </a:r>
              <a:r>
                <a:rPr lang="fr-FR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inspire_common:URL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pPr>
                <a:tabLst>
                  <a:tab pos="361950" algn="l"/>
                  <a:tab pos="714375" algn="l"/>
                </a:tabLst>
              </a:pP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	&lt;</a:t>
              </a:r>
              <a:r>
                <a:rPr lang="fr-FR" sz="16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inspire_common:</a:t>
              </a:r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MediaType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&gt;application/vnd.iso.19139+xml</a:t>
              </a:r>
            </a:p>
            <a:p>
              <a:pPr>
                <a:tabLst>
                  <a:tab pos="361950" algn="l"/>
                  <a:tab pos="714375" algn="l"/>
                </a:tabLst>
              </a:pP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	&lt;/</a:t>
              </a:r>
              <a:r>
                <a:rPr lang="fr-FR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inspire_common:</a:t>
              </a:r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MediaType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pPr>
                <a:tabLst>
                  <a:tab pos="361950" algn="l"/>
                  <a:tab pos="714375" algn="l"/>
                </a:tabLst>
              </a:pP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	&lt;/</a:t>
              </a:r>
              <a:r>
                <a:rPr lang="fr-FR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inspire_common:</a:t>
              </a:r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MetadataUrl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</p:txBody>
        </p:sp>
        <p:sp>
          <p:nvSpPr>
            <p:cNvPr id="7" name="Rechteck 6"/>
            <p:cNvSpPr/>
            <p:nvPr/>
          </p:nvSpPr>
          <p:spPr>
            <a:xfrm>
              <a:off x="6753225" y="3019425"/>
              <a:ext cx="21717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2800" dirty="0" smtClean="0"/>
                <a:t>WMS/WFS</a:t>
              </a:r>
              <a:endParaRPr lang="de-DE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0100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2679700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600" dirty="0"/>
              <a:t>OGC </a:t>
            </a:r>
            <a:r>
              <a:rPr lang="de-DE" altLang="de-DE" sz="2600" dirty="0">
                <a:sym typeface="Wingdings"/>
              </a:rPr>
              <a:t></a:t>
            </a:r>
            <a:r>
              <a:rPr lang="de-DE" altLang="de-DE" sz="2600" dirty="0"/>
              <a:t> INSPIRE: </a:t>
            </a:r>
            <a:endParaRPr lang="de-DE" altLang="de-DE" sz="2600" dirty="0" smtClean="0"/>
          </a:p>
          <a:p>
            <a:pPr algn="ctr"/>
            <a:r>
              <a:rPr lang="de-DE" altLang="de-DE" sz="2600" dirty="0" smtClean="0"/>
              <a:t>Daten-Dienste Kopplung</a:t>
            </a:r>
            <a:endParaRPr lang="de-DE" altLang="de-DE" sz="2600" dirty="0"/>
          </a:p>
        </p:txBody>
      </p:sp>
    </p:spTree>
    <p:extLst>
      <p:ext uri="{BB962C8B-B14F-4D97-AF65-F5344CB8AC3E}">
        <p14:creationId xmlns:p14="http://schemas.microsoft.com/office/powerpoint/2010/main" val="28206221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9314" y="1295400"/>
            <a:ext cx="71707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r>
              <a:rPr lang="de-DE" altLang="de-DE" sz="2600" dirty="0"/>
              <a:t>OGC </a:t>
            </a:r>
            <a:r>
              <a:rPr lang="de-DE" altLang="de-DE" sz="2600" dirty="0" smtClean="0">
                <a:sym typeface="Wingdings"/>
              </a:rPr>
              <a:t></a:t>
            </a:r>
            <a:r>
              <a:rPr lang="de-DE" altLang="de-DE" sz="2600" dirty="0" smtClean="0"/>
              <a:t> </a:t>
            </a:r>
            <a:r>
              <a:rPr lang="de-DE" altLang="de-DE" sz="2600" dirty="0"/>
              <a:t>INSPIRE: </a:t>
            </a:r>
            <a:r>
              <a:rPr lang="de-DE" altLang="de-DE" sz="2600" dirty="0" smtClean="0"/>
              <a:t>Daten-Dienste-Kopplung</a:t>
            </a:r>
            <a:endParaRPr lang="de-DE" altLang="de-DE" sz="2600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849313" y="2027238"/>
            <a:ext cx="8294687" cy="8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8A"/>
              </a:buClr>
              <a:buFont typeface="Wingdings" pitchFamily="2" charset="2"/>
              <a:buChar char="§"/>
              <a:defRPr sz="2000">
                <a:solidFill>
                  <a:srgbClr val="0054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Char char="•"/>
              <a:defRPr>
                <a:solidFill>
                  <a:srgbClr val="004C6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Font typeface="Wingdings" pitchFamily="2" charset="2"/>
              <a:buChar char="§"/>
              <a:defRPr sz="1600">
                <a:solidFill>
                  <a:srgbClr val="004C6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0" dirty="0"/>
              <a:t>Erweiterung des </a:t>
            </a:r>
            <a:r>
              <a:rPr lang="de-DE" b="0" dirty="0" err="1" smtClean="0"/>
              <a:t>Capabilities</a:t>
            </a:r>
            <a:r>
              <a:rPr lang="de-DE" b="0" dirty="0" smtClean="0"/>
              <a:t>-Dokumentes</a:t>
            </a:r>
          </a:p>
          <a:p>
            <a:r>
              <a:rPr lang="de-DE" b="0" dirty="0" smtClean="0">
                <a:solidFill>
                  <a:srgbClr val="00548A"/>
                </a:solidFill>
              </a:rPr>
              <a:t>Angaben zu den Daten, die dem Dienst zugrunde liegen</a:t>
            </a:r>
            <a:endParaRPr lang="de-DE" b="0" dirty="0">
              <a:solidFill>
                <a:srgbClr val="00548A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219075" y="5093910"/>
            <a:ext cx="8705850" cy="1569660"/>
            <a:chOff x="219075" y="5360610"/>
            <a:chExt cx="8705850" cy="156966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Textfeld 7"/>
            <p:cNvSpPr txBox="1"/>
            <p:nvPr/>
          </p:nvSpPr>
          <p:spPr>
            <a:xfrm>
              <a:off x="219075" y="5360610"/>
              <a:ext cx="8705850" cy="1569660"/>
            </a:xfrm>
            <a:prstGeom prst="rect">
              <a:avLst/>
            </a:prstGeom>
            <a:solidFill>
              <a:srgbClr val="B5E1F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tabLst>
                  <a:tab pos="361950" algn="l"/>
                  <a:tab pos="714375" algn="l"/>
                </a:tabLst>
              </a:pP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</a:t>
              </a:r>
              <a:r>
                <a:rPr lang="fr-FR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Layer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pPr>
                <a:tabLst>
                  <a:tab pos="361950" algn="l"/>
                  <a:tab pos="714375" algn="l"/>
                </a:tabLst>
              </a:pP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	&lt;</a:t>
              </a:r>
              <a:r>
                <a:rPr lang="fr-FR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Identifier </a:t>
              </a:r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authority</a:t>
              </a: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="</a:t>
              </a:r>
              <a:r>
                <a:rPr lang="fr-FR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lste-brandenburg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"&gt;...&lt;/</a:t>
              </a: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Identifier&gt;        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	&lt;</a:t>
              </a:r>
              <a:r>
                <a:rPr lang="fr-FR" sz="16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MetadataURL</a:t>
              </a: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type="TC211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"&gt;</a:t>
              </a:r>
            </a:p>
            <a:p>
              <a:pPr>
                <a:tabLst>
                  <a:tab pos="361950" algn="l"/>
                  <a:tab pos="714375" algn="l"/>
                </a:tabLst>
              </a:pP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	&lt;</a:t>
              </a:r>
              <a:r>
                <a:rPr lang="fr-FR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Format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&gt;application/...&lt;/Format&gt;</a:t>
              </a:r>
            </a:p>
            <a:p>
              <a:pPr>
                <a:tabLst>
                  <a:tab pos="361950" algn="l"/>
                  <a:tab pos="714375" algn="l"/>
                </a:tabLst>
              </a:pP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	&lt;</a:t>
              </a:r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OnlineResource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... </a:t>
              </a:r>
              <a:r>
                <a:rPr lang="fr-FR" sz="16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xlink:href</a:t>
              </a: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="http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://..."/&gt;        	&lt;/</a:t>
              </a:r>
              <a:r>
                <a:rPr lang="fr-FR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MetadataURL</a:t>
              </a: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  <a:endParaRPr lang="de-DE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7863416" y="5360610"/>
              <a:ext cx="1061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2800" dirty="0" smtClean="0"/>
                <a:t>WMS</a:t>
              </a:r>
              <a:endParaRPr lang="de-DE" sz="2800" dirty="0"/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219075" y="3086100"/>
            <a:ext cx="8705850" cy="1815882"/>
            <a:chOff x="219075" y="3019425"/>
            <a:chExt cx="8705850" cy="181588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Textfeld 4"/>
            <p:cNvSpPr txBox="1"/>
            <p:nvPr/>
          </p:nvSpPr>
          <p:spPr>
            <a:xfrm>
              <a:off x="219075" y="3019425"/>
              <a:ext cx="8705850" cy="1815882"/>
            </a:xfrm>
            <a:prstGeom prst="rect">
              <a:avLst/>
            </a:prstGeom>
            <a:solidFill>
              <a:srgbClr val="B5E1F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tabLst>
                  <a:tab pos="361950" algn="l"/>
                  <a:tab pos="714375" algn="l"/>
                </a:tabLst>
              </a:pP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</a:t>
              </a:r>
              <a:r>
                <a:rPr lang="fr-FR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inspire_dls:</a:t>
              </a:r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ExtendedCapabilities</a:t>
              </a: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...&gt;</a:t>
              </a:r>
            </a:p>
            <a:p>
              <a:pPr>
                <a:tabLst>
                  <a:tab pos="361950" algn="l"/>
                  <a:tab pos="714375" algn="l"/>
                </a:tabLst>
              </a:pP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	&lt;</a:t>
              </a:r>
              <a:r>
                <a:rPr lang="fr-FR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inspire_dls:</a:t>
              </a:r>
              <a:r>
                <a:rPr lang="fr-FR" sz="16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SpatialDataSetIdentifier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pPr>
                <a:tabLst>
                  <a:tab pos="361950" algn="l"/>
                  <a:tab pos="714375" algn="l"/>
                </a:tabLst>
              </a:pP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	&lt;</a:t>
              </a:r>
              <a:r>
                <a:rPr lang="fr-FR" sz="16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inspire_common:</a:t>
              </a:r>
              <a:r>
                <a:rPr lang="fr-FR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Code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&gt;e9d22577-...&lt;/</a:t>
              </a:r>
              <a:r>
                <a:rPr lang="fr-FR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inspire_common:Code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pPr>
                <a:tabLst>
                  <a:tab pos="361950" algn="l"/>
                  <a:tab pos="714375" algn="l"/>
                </a:tabLst>
              </a:pP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	&lt;</a:t>
              </a:r>
              <a:r>
                <a:rPr lang="fr-FR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inspire_common:</a:t>
              </a:r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Namespace</a:t>
              </a: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&gt;http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://...&lt;/</a:t>
              </a: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inspire_common:Namespace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pPr>
                <a:tabLst>
                  <a:tab pos="361950" algn="l"/>
                  <a:tab pos="714375" algn="l"/>
                </a:tabLst>
              </a:pP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&lt;/</a:t>
              </a:r>
              <a:r>
                <a:rPr lang="fr-FR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inspire_dls:</a:t>
              </a:r>
              <a:r>
                <a:rPr lang="fr-FR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SpatialDataSetIdentifier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pPr>
                <a:tabLst>
                  <a:tab pos="361950" algn="l"/>
                  <a:tab pos="714375" algn="l"/>
                </a:tabLst>
              </a:pP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</a:t>
              </a:r>
              <a:r>
                <a:rPr lang="fr-FR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FeatureType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pPr>
                <a:tabLst>
                  <a:tab pos="361950" algn="l"/>
                  <a:tab pos="714375" algn="l"/>
                </a:tabLst>
              </a:pP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	&lt;</a:t>
              </a:r>
              <a:r>
                <a:rPr lang="fr-FR" sz="16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MetadataURL</a:t>
              </a: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type="19139" format="</a:t>
              </a:r>
              <a:r>
                <a:rPr lang="fr-FR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text</a:t>
              </a: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/</a:t>
              </a:r>
              <a:r>
                <a:rPr lang="fr-FR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xml</a:t>
              </a:r>
              <a:r>
                <a:rPr lang="fr-FR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"&gt;http://&lt;/</a:t>
              </a:r>
              <a:r>
                <a:rPr lang="fr-FR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MetadataURL&gt;</a:t>
              </a:r>
              <a:endParaRPr lang="fr-FR" sz="1600" b="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7943566" y="3019425"/>
              <a:ext cx="9813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2800" dirty="0" smtClean="0"/>
                <a:t>WFS</a:t>
              </a:r>
              <a:endParaRPr lang="de-DE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4685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2679700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600" dirty="0"/>
              <a:t>OGC </a:t>
            </a:r>
            <a:r>
              <a:rPr lang="de-DE" altLang="de-DE" sz="2600" dirty="0">
                <a:sym typeface="Wingdings"/>
              </a:rPr>
              <a:t></a:t>
            </a:r>
            <a:r>
              <a:rPr lang="de-DE" altLang="de-DE" sz="2600" dirty="0"/>
              <a:t> INSPIRE: </a:t>
            </a:r>
            <a:r>
              <a:rPr lang="de-DE" altLang="de-DE" sz="2600" dirty="0" smtClean="0"/>
              <a:t/>
            </a:r>
            <a:br>
              <a:rPr lang="de-DE" altLang="de-DE" sz="2600" dirty="0" smtClean="0"/>
            </a:br>
            <a:r>
              <a:rPr lang="de-DE" altLang="de-DE" sz="2600" dirty="0" smtClean="0"/>
              <a:t>Technische </a:t>
            </a:r>
            <a:r>
              <a:rPr lang="de-DE" altLang="de-DE" sz="2600" dirty="0"/>
              <a:t>Details</a:t>
            </a:r>
          </a:p>
        </p:txBody>
      </p:sp>
    </p:spTree>
    <p:extLst>
      <p:ext uri="{BB962C8B-B14F-4D97-AF65-F5344CB8AC3E}">
        <p14:creationId xmlns:p14="http://schemas.microsoft.com/office/powerpoint/2010/main" val="12424222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9314" y="1295400"/>
            <a:ext cx="66278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r>
              <a:rPr lang="de-DE" altLang="de-DE" sz="2600" dirty="0"/>
              <a:t>OGC </a:t>
            </a:r>
            <a:r>
              <a:rPr lang="de-DE" altLang="de-DE" sz="2600" dirty="0" smtClean="0">
                <a:sym typeface="Wingdings"/>
              </a:rPr>
              <a:t></a:t>
            </a:r>
            <a:r>
              <a:rPr lang="de-DE" altLang="de-DE" sz="2600" dirty="0" smtClean="0"/>
              <a:t> </a:t>
            </a:r>
            <a:r>
              <a:rPr lang="de-DE" altLang="de-DE" sz="2600" dirty="0"/>
              <a:t>INSPIRE: Technische </a:t>
            </a:r>
            <a:r>
              <a:rPr lang="de-DE" altLang="de-DE" sz="2600" dirty="0" smtClean="0"/>
              <a:t>Details</a:t>
            </a:r>
            <a:endParaRPr lang="de-DE" altLang="de-DE" sz="2600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849313" y="2027238"/>
            <a:ext cx="8294687" cy="42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8A"/>
              </a:buClr>
              <a:buFont typeface="Wingdings" pitchFamily="2" charset="2"/>
              <a:buChar char="§"/>
              <a:defRPr sz="2000">
                <a:solidFill>
                  <a:srgbClr val="0054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Char char="•"/>
              <a:defRPr>
                <a:solidFill>
                  <a:srgbClr val="004C6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Font typeface="Wingdings" pitchFamily="2" charset="2"/>
              <a:buChar char="§"/>
              <a:defRPr sz="1600">
                <a:solidFill>
                  <a:srgbClr val="004C6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dirty="0" smtClean="0"/>
              <a:t>Koordinatenreferenzsysteme (CRS, EPSG-Codes)</a:t>
            </a:r>
          </a:p>
          <a:p>
            <a:r>
              <a:rPr lang="de-DE" b="0" dirty="0"/>
              <a:t>EPSG:4258 – ETRS89, </a:t>
            </a:r>
            <a:r>
              <a:rPr lang="de-DE" b="0" dirty="0" smtClean="0"/>
              <a:t>geogr. Koordinaten</a:t>
            </a:r>
            <a:endParaRPr lang="de-DE" b="0" dirty="0"/>
          </a:p>
          <a:p>
            <a:r>
              <a:rPr lang="de-DE" b="0" dirty="0"/>
              <a:t>EPSG:4326 – WGS84</a:t>
            </a:r>
          </a:p>
          <a:p>
            <a:pPr marL="0" indent="0">
              <a:buNone/>
            </a:pPr>
            <a:r>
              <a:rPr lang="de-DE" b="0" dirty="0"/>
              <a:t>Weitere empfohlen: </a:t>
            </a:r>
            <a:endParaRPr lang="de-DE" b="0" dirty="0" smtClean="0"/>
          </a:p>
          <a:p>
            <a:r>
              <a:rPr lang="de-DE" b="0" dirty="0" smtClean="0"/>
              <a:t>EPSG:25832 </a:t>
            </a:r>
            <a:r>
              <a:rPr lang="de-DE" b="0" dirty="0"/>
              <a:t>– </a:t>
            </a:r>
            <a:r>
              <a:rPr lang="de-DE" b="0" dirty="0" smtClean="0"/>
              <a:t>ETRS89 / UTM Zone 32N</a:t>
            </a:r>
          </a:p>
          <a:p>
            <a:r>
              <a:rPr lang="de-DE" b="0" dirty="0" smtClean="0"/>
              <a:t>EPSG:25833</a:t>
            </a:r>
            <a:r>
              <a:rPr lang="de-DE" b="0" dirty="0"/>
              <a:t> – ETRS89 / UTM Zone </a:t>
            </a:r>
            <a:r>
              <a:rPr lang="de-DE" b="0" dirty="0" smtClean="0"/>
              <a:t>33N</a:t>
            </a:r>
          </a:p>
          <a:p>
            <a:pPr marL="0" indent="0">
              <a:buNone/>
            </a:pPr>
            <a:endParaRPr lang="de-DE" sz="1000" b="0" dirty="0" smtClean="0"/>
          </a:p>
          <a:p>
            <a:pPr marL="0" indent="0">
              <a:buNone/>
            </a:pPr>
            <a:r>
              <a:rPr lang="de-DE" dirty="0" smtClean="0">
                <a:solidFill>
                  <a:srgbClr val="00548A"/>
                </a:solidFill>
              </a:rPr>
              <a:t>Bildformate</a:t>
            </a:r>
          </a:p>
          <a:p>
            <a:r>
              <a:rPr lang="de-DE" b="0" dirty="0"/>
              <a:t>mindestens PNG oder </a:t>
            </a:r>
            <a:r>
              <a:rPr lang="de-DE" b="0" dirty="0" smtClean="0"/>
              <a:t>GIF (Transparenz)</a:t>
            </a:r>
          </a:p>
          <a:p>
            <a:pPr marL="0" indent="0">
              <a:buNone/>
            </a:pPr>
            <a:endParaRPr lang="de-DE" sz="1000" b="0" dirty="0" smtClean="0">
              <a:solidFill>
                <a:srgbClr val="00548A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548A"/>
                </a:solidFill>
              </a:rPr>
              <a:t>Legenden</a:t>
            </a:r>
          </a:p>
          <a:p>
            <a:r>
              <a:rPr lang="de-DE" b="0" dirty="0" smtClean="0"/>
              <a:t>Verlinkt über „</a:t>
            </a:r>
            <a:r>
              <a:rPr lang="de-DE" b="0" dirty="0" err="1" smtClean="0"/>
              <a:t>LegendURL</a:t>
            </a:r>
            <a:r>
              <a:rPr lang="de-DE" b="0" dirty="0" smtClean="0"/>
              <a:t>“</a:t>
            </a:r>
            <a:endParaRPr lang="de-DE" b="0" dirty="0">
              <a:solidFill>
                <a:srgbClr val="00548A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753225" y="1998663"/>
            <a:ext cx="2171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800" dirty="0" smtClean="0">
                <a:solidFill>
                  <a:srgbClr val="CCCCFF"/>
                </a:solidFill>
              </a:rPr>
              <a:t>WMS/</a:t>
            </a:r>
            <a:br>
              <a:rPr lang="de-DE" sz="2800" dirty="0" smtClean="0">
                <a:solidFill>
                  <a:srgbClr val="CCCCFF"/>
                </a:solidFill>
              </a:rPr>
            </a:br>
            <a:r>
              <a:rPr lang="de-DE" sz="2800" dirty="0" smtClean="0">
                <a:solidFill>
                  <a:srgbClr val="CCCCFF"/>
                </a:solidFill>
              </a:rPr>
              <a:t>WFS</a:t>
            </a:r>
            <a:endParaRPr lang="de-DE" sz="2800" dirty="0">
              <a:solidFill>
                <a:srgbClr val="CCCCFF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753225" y="4370388"/>
            <a:ext cx="2171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800" dirty="0" smtClean="0">
                <a:solidFill>
                  <a:srgbClr val="CCCCFF"/>
                </a:solidFill>
              </a:rPr>
              <a:t>WMS</a:t>
            </a:r>
            <a:endParaRPr lang="de-DE" sz="2800" dirty="0">
              <a:solidFill>
                <a:srgbClr val="CCCC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753225" y="5284788"/>
            <a:ext cx="2171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800" dirty="0" smtClean="0">
                <a:solidFill>
                  <a:srgbClr val="CCCCFF"/>
                </a:solidFill>
              </a:rPr>
              <a:t>WMS</a:t>
            </a:r>
            <a:endParaRPr lang="de-DE" sz="2800" dirty="0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690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Inhaltsplatzhalter 1"/>
          <p:cNvSpPr>
            <a:spLocks noGrp="1"/>
          </p:cNvSpPr>
          <p:nvPr>
            <p:ph idx="1"/>
          </p:nvPr>
        </p:nvSpPr>
        <p:spPr bwMode="auto">
          <a:xfrm>
            <a:off x="849313" y="2122488"/>
            <a:ext cx="7427912" cy="3878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475"/>
              </a:spcAft>
            </a:pPr>
            <a:r>
              <a:rPr lang="de-DE" altLang="de-DE" sz="2400" dirty="0"/>
              <a:t>Einstieg: Rechtliche und technische Dokumente</a:t>
            </a:r>
          </a:p>
          <a:p>
            <a:pPr>
              <a:spcAft>
                <a:spcPts val="475"/>
              </a:spcAft>
            </a:pPr>
            <a:r>
              <a:rPr lang="de-DE" altLang="de-DE" sz="2400" dirty="0"/>
              <a:t>Umsetzung – OGC/ISO vs. INSPIRE</a:t>
            </a:r>
          </a:p>
          <a:p>
            <a:pPr marL="628650" lvl="1" indent="-266700">
              <a:spcAft>
                <a:spcPts val="475"/>
              </a:spcAft>
              <a:buFont typeface="Symbol" panose="05050102010706020507" pitchFamily="18" charset="2"/>
              <a:buChar char="-"/>
            </a:pPr>
            <a:r>
              <a:rPr lang="de-DE" altLang="de-DE" dirty="0" smtClean="0">
                <a:solidFill>
                  <a:srgbClr val="00548A"/>
                </a:solidFill>
              </a:rPr>
              <a:t>Mehrsprachigkeit</a:t>
            </a:r>
          </a:p>
          <a:p>
            <a:pPr marL="628650" lvl="1" indent="-266700">
              <a:spcAft>
                <a:spcPts val="475"/>
              </a:spcAft>
              <a:buFont typeface="Symbol" panose="05050102010706020507" pitchFamily="18" charset="2"/>
              <a:buChar char="-"/>
            </a:pPr>
            <a:r>
              <a:rPr lang="de-DE" altLang="de-DE" dirty="0">
                <a:solidFill>
                  <a:srgbClr val="00548A"/>
                </a:solidFill>
              </a:rPr>
              <a:t>Integration von Metadaten in die </a:t>
            </a:r>
            <a:r>
              <a:rPr lang="de-DE" altLang="de-DE" dirty="0" err="1">
                <a:solidFill>
                  <a:srgbClr val="00548A"/>
                </a:solidFill>
              </a:rPr>
              <a:t>Capabilities</a:t>
            </a:r>
            <a:endParaRPr lang="de-DE" altLang="de-DE" dirty="0">
              <a:solidFill>
                <a:srgbClr val="00548A"/>
              </a:solidFill>
            </a:endParaRPr>
          </a:p>
          <a:p>
            <a:pPr marL="628650" lvl="1" indent="-266700">
              <a:spcAft>
                <a:spcPts val="475"/>
              </a:spcAft>
              <a:buFont typeface="Symbol" panose="05050102010706020507" pitchFamily="18" charset="2"/>
              <a:buChar char="-"/>
            </a:pPr>
            <a:r>
              <a:rPr lang="de-DE" altLang="de-DE" dirty="0">
                <a:solidFill>
                  <a:srgbClr val="00548A"/>
                </a:solidFill>
              </a:rPr>
              <a:t>Daten-Dienste Kopplung</a:t>
            </a:r>
          </a:p>
          <a:p>
            <a:pPr marL="628650" lvl="1" indent="-266700">
              <a:spcAft>
                <a:spcPts val="475"/>
              </a:spcAft>
              <a:buFont typeface="Symbol" panose="05050102010706020507" pitchFamily="18" charset="2"/>
              <a:buChar char="-"/>
            </a:pPr>
            <a:r>
              <a:rPr lang="de-DE" altLang="de-DE" dirty="0">
                <a:solidFill>
                  <a:srgbClr val="00548A"/>
                </a:solidFill>
              </a:rPr>
              <a:t>Technische </a:t>
            </a:r>
            <a:r>
              <a:rPr lang="de-DE" altLang="de-DE" dirty="0" smtClean="0">
                <a:solidFill>
                  <a:srgbClr val="00548A"/>
                </a:solidFill>
              </a:rPr>
              <a:t>Details</a:t>
            </a:r>
          </a:p>
          <a:p>
            <a:pPr marL="628650" lvl="1" indent="-266700">
              <a:spcAft>
                <a:spcPts val="475"/>
              </a:spcAft>
              <a:buFont typeface="Symbol" panose="05050102010706020507" pitchFamily="18" charset="2"/>
              <a:buChar char="-"/>
            </a:pPr>
            <a:r>
              <a:rPr lang="de-DE" altLang="de-DE" dirty="0">
                <a:solidFill>
                  <a:srgbClr val="00548A"/>
                </a:solidFill>
              </a:rPr>
              <a:t>Quality </a:t>
            </a:r>
            <a:r>
              <a:rPr lang="de-DE" altLang="de-DE" dirty="0" err="1">
                <a:solidFill>
                  <a:srgbClr val="00548A"/>
                </a:solidFill>
              </a:rPr>
              <a:t>of</a:t>
            </a:r>
            <a:r>
              <a:rPr lang="de-DE" altLang="de-DE" dirty="0">
                <a:solidFill>
                  <a:srgbClr val="00548A"/>
                </a:solidFill>
              </a:rPr>
              <a:t> Service Anforderungen</a:t>
            </a:r>
          </a:p>
          <a:p>
            <a:pPr marL="628650" lvl="1" indent="-266700">
              <a:spcAft>
                <a:spcPts val="475"/>
              </a:spcAft>
              <a:buFont typeface="Symbol" panose="05050102010706020507" pitchFamily="18" charset="2"/>
              <a:buChar char="-"/>
            </a:pPr>
            <a:r>
              <a:rPr lang="en-US" altLang="de-DE" dirty="0">
                <a:solidFill>
                  <a:srgbClr val="00548A"/>
                </a:solidFill>
              </a:rPr>
              <a:t>INSPIRE </a:t>
            </a:r>
            <a:r>
              <a:rPr lang="en-US" altLang="de-DE" dirty="0" smtClean="0">
                <a:solidFill>
                  <a:srgbClr val="00548A"/>
                </a:solidFill>
              </a:rPr>
              <a:t>Download-</a:t>
            </a:r>
            <a:r>
              <a:rPr lang="en-US" altLang="de-DE" dirty="0" err="1" smtClean="0">
                <a:solidFill>
                  <a:srgbClr val="00548A"/>
                </a:solidFill>
              </a:rPr>
              <a:t>Dienste</a:t>
            </a:r>
            <a:r>
              <a:rPr lang="en-US" altLang="de-DE" dirty="0" smtClean="0">
                <a:solidFill>
                  <a:srgbClr val="00548A"/>
                </a:solidFill>
              </a:rPr>
              <a:t> (WFS </a:t>
            </a:r>
            <a:r>
              <a:rPr lang="en-US" altLang="de-DE" dirty="0">
                <a:solidFill>
                  <a:srgbClr val="00548A"/>
                </a:solidFill>
              </a:rPr>
              <a:t>2.0.0 / Atom Feeds</a:t>
            </a:r>
            <a:r>
              <a:rPr lang="en-US" altLang="de-DE" dirty="0" smtClean="0">
                <a:solidFill>
                  <a:srgbClr val="00548A"/>
                </a:solidFill>
              </a:rPr>
              <a:t>)</a:t>
            </a:r>
            <a:endParaRPr lang="de-DE" altLang="de-DE" dirty="0" smtClean="0">
              <a:solidFill>
                <a:srgbClr val="00548A"/>
              </a:solidFill>
            </a:endParaRPr>
          </a:p>
          <a:p>
            <a:pPr>
              <a:spcAft>
                <a:spcPts val="475"/>
              </a:spcAft>
            </a:pPr>
            <a:r>
              <a:rPr lang="de-DE" altLang="de-DE" sz="2400" dirty="0" smtClean="0"/>
              <a:t>Fazit</a:t>
            </a: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849313" y="1371600"/>
            <a:ext cx="80660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r>
              <a:rPr lang="de-DE" altLang="de-DE" sz="2600" dirty="0" smtClean="0"/>
              <a:t>Agenda</a:t>
            </a:r>
            <a:endParaRPr lang="de-DE" altLang="de-DE" sz="2600" dirty="0"/>
          </a:p>
        </p:txBody>
      </p:sp>
    </p:spTree>
    <p:extLst>
      <p:ext uri="{BB962C8B-B14F-4D97-AF65-F5344CB8AC3E}">
        <p14:creationId xmlns:p14="http://schemas.microsoft.com/office/powerpoint/2010/main" val="1776873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2679700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600" dirty="0"/>
              <a:t>OGC </a:t>
            </a:r>
            <a:r>
              <a:rPr lang="de-DE" altLang="de-DE" sz="2600" dirty="0">
                <a:sym typeface="Wingdings"/>
              </a:rPr>
              <a:t></a:t>
            </a:r>
            <a:r>
              <a:rPr lang="de-DE" altLang="de-DE" sz="2600" dirty="0"/>
              <a:t> INSPIRE: </a:t>
            </a:r>
            <a:endParaRPr lang="de-DE" altLang="de-DE" sz="2600" dirty="0" smtClean="0"/>
          </a:p>
          <a:p>
            <a:pPr algn="ctr"/>
            <a:r>
              <a:rPr lang="de-DE" altLang="de-DE" sz="2600" dirty="0" smtClean="0"/>
              <a:t>Quality </a:t>
            </a:r>
            <a:r>
              <a:rPr lang="de-DE" altLang="de-DE" sz="2600" dirty="0" err="1"/>
              <a:t>of</a:t>
            </a:r>
            <a:r>
              <a:rPr lang="de-DE" altLang="de-DE" sz="2600" dirty="0"/>
              <a:t> Service Anforderungen</a:t>
            </a:r>
          </a:p>
        </p:txBody>
      </p:sp>
    </p:spTree>
    <p:extLst>
      <p:ext uri="{BB962C8B-B14F-4D97-AF65-F5344CB8AC3E}">
        <p14:creationId xmlns:p14="http://schemas.microsoft.com/office/powerpoint/2010/main" val="41210194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9314" y="1295400"/>
            <a:ext cx="66278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r>
              <a:rPr lang="de-DE" altLang="de-DE" sz="2600" dirty="0"/>
              <a:t>OGC </a:t>
            </a:r>
            <a:r>
              <a:rPr lang="de-DE" altLang="de-DE" sz="2600" dirty="0" smtClean="0">
                <a:sym typeface="Wingdings"/>
              </a:rPr>
              <a:t></a:t>
            </a:r>
            <a:r>
              <a:rPr lang="de-DE" altLang="de-DE" sz="2600" dirty="0" smtClean="0"/>
              <a:t> </a:t>
            </a:r>
            <a:r>
              <a:rPr lang="de-DE" altLang="de-DE" sz="2600" dirty="0"/>
              <a:t>INSPIRE: Quality </a:t>
            </a:r>
            <a:r>
              <a:rPr lang="de-DE" altLang="de-DE" sz="2600" dirty="0" err="1"/>
              <a:t>of</a:t>
            </a:r>
            <a:r>
              <a:rPr lang="de-DE" altLang="de-DE" sz="2600" dirty="0"/>
              <a:t> </a:t>
            </a:r>
            <a:r>
              <a:rPr lang="de-DE" altLang="de-DE" sz="2600" dirty="0" smtClean="0"/>
              <a:t>Service</a:t>
            </a:r>
            <a:endParaRPr lang="de-DE" altLang="de-DE" sz="2600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849313" y="2027238"/>
            <a:ext cx="7913687" cy="42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8A"/>
              </a:buClr>
              <a:buFont typeface="Wingdings" pitchFamily="2" charset="2"/>
              <a:buChar char="§"/>
              <a:defRPr sz="2000">
                <a:solidFill>
                  <a:srgbClr val="0054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Char char="•"/>
              <a:defRPr>
                <a:solidFill>
                  <a:srgbClr val="004C6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Font typeface="Wingdings" pitchFamily="2" charset="2"/>
              <a:buChar char="§"/>
              <a:defRPr sz="1600">
                <a:solidFill>
                  <a:srgbClr val="004C6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0" dirty="0" smtClean="0"/>
              <a:t>Anforderungen an die „Qualität“ der Dienste werden durch INSPIRE festgelegt</a:t>
            </a:r>
          </a:p>
          <a:p>
            <a:r>
              <a:rPr lang="de-DE" altLang="de-DE" b="0" dirty="0" smtClean="0"/>
              <a:t>s. Durchführungsbestimmungen </a:t>
            </a:r>
            <a:r>
              <a:rPr lang="de-DE" altLang="de-DE" b="0" dirty="0"/>
              <a:t>(IR) hinsichtlich der Netzdienste </a:t>
            </a:r>
            <a:endParaRPr lang="de-DE" altLang="de-DE" b="0" dirty="0" smtClean="0"/>
          </a:p>
          <a:p>
            <a:pPr marL="0" indent="0">
              <a:buNone/>
            </a:pPr>
            <a:endParaRPr lang="de-DE" sz="1000" b="0" dirty="0" smtClean="0"/>
          </a:p>
          <a:p>
            <a:pPr>
              <a:tabLst>
                <a:tab pos="2152650" algn="l"/>
              </a:tabLst>
            </a:pPr>
            <a:r>
              <a:rPr lang="de-DE" dirty="0"/>
              <a:t>Leistung</a:t>
            </a:r>
            <a:r>
              <a:rPr lang="de-DE" b="0" dirty="0"/>
              <a:t>: </a:t>
            </a:r>
            <a:r>
              <a:rPr lang="de-DE" b="0" dirty="0" smtClean="0"/>
              <a:t>	verdeutlicht</a:t>
            </a:r>
            <a:r>
              <a:rPr lang="de-DE" b="0" dirty="0"/>
              <a:t>, </a:t>
            </a:r>
            <a:r>
              <a:rPr lang="de-DE" b="0" dirty="0" smtClean="0"/>
              <a:t>wie schnell </a:t>
            </a:r>
            <a:r>
              <a:rPr lang="de-DE" b="0" dirty="0"/>
              <a:t>eine Anfrage innerhalb </a:t>
            </a: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	eines INSPIRE-Dienstes bearbeitet </a:t>
            </a:r>
            <a:r>
              <a:rPr lang="de-DE" b="0" dirty="0"/>
              <a:t>werden kann</a:t>
            </a:r>
          </a:p>
          <a:p>
            <a:pPr>
              <a:tabLst>
                <a:tab pos="2152650" algn="l"/>
              </a:tabLst>
            </a:pPr>
            <a:r>
              <a:rPr lang="de-DE" dirty="0"/>
              <a:t>Kapazität</a:t>
            </a:r>
            <a:r>
              <a:rPr lang="de-DE" b="0" dirty="0"/>
              <a:t>: 	Höchstmenge gleichzeitiger Dienstanfragen</a:t>
            </a:r>
            <a:r>
              <a:rPr lang="de-DE" b="0" dirty="0" smtClean="0"/>
              <a:t>,</a:t>
            </a:r>
            <a:br>
              <a:rPr lang="de-DE" b="0" dirty="0" smtClean="0"/>
            </a:br>
            <a:r>
              <a:rPr lang="de-DE" b="0" dirty="0" smtClean="0"/>
              <a:t>	die </a:t>
            </a:r>
            <a:r>
              <a:rPr lang="de-DE" b="0" dirty="0"/>
              <a:t>mit garantierter Leistung bearbeitet werden</a:t>
            </a:r>
          </a:p>
          <a:p>
            <a:pPr>
              <a:tabLst>
                <a:tab pos="2152650" algn="l"/>
              </a:tabLst>
            </a:pPr>
            <a:r>
              <a:rPr lang="de-DE" dirty="0"/>
              <a:t>Verfügbarkeit</a:t>
            </a:r>
            <a:r>
              <a:rPr lang="de-DE" b="0" dirty="0"/>
              <a:t>:	Wahrscheinlichkeit, dass der </a:t>
            </a:r>
            <a:r>
              <a:rPr lang="de-DE" b="0" dirty="0" smtClean="0"/>
              <a:t>Netzdienst</a:t>
            </a:r>
            <a:br>
              <a:rPr lang="de-DE" b="0" dirty="0" smtClean="0"/>
            </a:br>
            <a:r>
              <a:rPr lang="de-DE" b="0" dirty="0" smtClean="0"/>
              <a:t>	zur </a:t>
            </a:r>
            <a:r>
              <a:rPr lang="de-DE" b="0" dirty="0"/>
              <a:t>Verfügung steht</a:t>
            </a:r>
          </a:p>
          <a:p>
            <a:endParaRPr lang="de-DE" b="0" dirty="0" smtClean="0"/>
          </a:p>
          <a:p>
            <a:pPr marL="0" indent="0">
              <a:buNone/>
            </a:pPr>
            <a:endParaRPr lang="de-DE" sz="1000" b="0" dirty="0" smtClean="0">
              <a:solidFill>
                <a:srgbClr val="005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930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9314" y="1295400"/>
            <a:ext cx="66278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r>
              <a:rPr lang="de-DE" altLang="de-DE" sz="2600" dirty="0"/>
              <a:t>OGC </a:t>
            </a:r>
            <a:r>
              <a:rPr lang="de-DE" altLang="de-DE" sz="2600" dirty="0" smtClean="0">
                <a:sym typeface="Wingdings"/>
              </a:rPr>
              <a:t></a:t>
            </a:r>
            <a:r>
              <a:rPr lang="de-DE" altLang="de-DE" sz="2600" dirty="0" smtClean="0"/>
              <a:t> </a:t>
            </a:r>
            <a:r>
              <a:rPr lang="de-DE" altLang="de-DE" sz="2600" dirty="0"/>
              <a:t>INSPIRE: Quality </a:t>
            </a:r>
            <a:r>
              <a:rPr lang="de-DE" altLang="de-DE" sz="2600" dirty="0" err="1"/>
              <a:t>of</a:t>
            </a:r>
            <a:r>
              <a:rPr lang="de-DE" altLang="de-DE" sz="2600" dirty="0"/>
              <a:t> Service </a:t>
            </a:r>
          </a:p>
        </p:txBody>
      </p:sp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849313" y="2027238"/>
            <a:ext cx="7913687" cy="36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8A"/>
              </a:buClr>
              <a:buFont typeface="Wingdings" pitchFamily="2" charset="2"/>
              <a:buChar char="§"/>
              <a:defRPr sz="2000">
                <a:solidFill>
                  <a:srgbClr val="0054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Char char="•"/>
              <a:defRPr>
                <a:solidFill>
                  <a:srgbClr val="004C6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Font typeface="Wingdings" pitchFamily="2" charset="2"/>
              <a:buChar char="§"/>
              <a:defRPr sz="1600">
                <a:solidFill>
                  <a:srgbClr val="004C6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tabLst>
                <a:tab pos="2152650" algn="l"/>
              </a:tabLst>
            </a:pPr>
            <a:r>
              <a:rPr lang="de-DE" dirty="0" smtClean="0"/>
              <a:t>Leistung </a:t>
            </a:r>
            <a:r>
              <a:rPr lang="de-DE" b="0" dirty="0" smtClean="0"/>
              <a:t> </a:t>
            </a:r>
            <a:r>
              <a:rPr lang="de-DE" dirty="0">
                <a:solidFill>
                  <a:srgbClr val="CCCCFF"/>
                </a:solidFill>
              </a:rPr>
              <a:t>(WMS</a:t>
            </a:r>
            <a:r>
              <a:rPr lang="de-DE" dirty="0" smtClean="0">
                <a:solidFill>
                  <a:srgbClr val="CCCCFF"/>
                </a:solidFill>
              </a:rPr>
              <a:t>)</a:t>
            </a:r>
            <a:endParaRPr lang="de-DE" b="0" dirty="0" smtClean="0"/>
          </a:p>
          <a:p>
            <a:pPr marL="628650" lvl="1" indent="-266700">
              <a:buFont typeface="Symbol" panose="05050102010706020507" pitchFamily="18" charset="2"/>
              <a:buChar char="-"/>
              <a:tabLst>
                <a:tab pos="3314700" algn="l"/>
              </a:tabLst>
            </a:pPr>
            <a:r>
              <a:rPr lang="de-DE" sz="1800" b="0" dirty="0">
                <a:solidFill>
                  <a:srgbClr val="00548A"/>
                </a:solidFill>
              </a:rPr>
              <a:t>470 KB (800x600 Pixel mit 8bit Farbtiefe) </a:t>
            </a:r>
            <a:r>
              <a:rPr lang="de-DE" sz="1800" b="0" dirty="0" smtClean="0">
                <a:solidFill>
                  <a:srgbClr val="00548A"/>
                </a:solidFill>
              </a:rPr>
              <a:t/>
            </a:r>
            <a:br>
              <a:rPr lang="de-DE" sz="1800" b="0" dirty="0" smtClean="0">
                <a:solidFill>
                  <a:srgbClr val="00548A"/>
                </a:solidFill>
              </a:rPr>
            </a:br>
            <a:r>
              <a:rPr lang="de-DE" sz="1800" b="0" dirty="0" smtClean="0">
                <a:solidFill>
                  <a:srgbClr val="00548A"/>
                </a:solidFill>
              </a:rPr>
              <a:t>in </a:t>
            </a:r>
            <a:r>
              <a:rPr lang="de-DE" sz="1800" b="0" dirty="0">
                <a:solidFill>
                  <a:srgbClr val="00548A"/>
                </a:solidFill>
              </a:rPr>
              <a:t>höchstens 5s</a:t>
            </a:r>
          </a:p>
          <a:p>
            <a:pPr marL="628650" lvl="1" indent="-266700">
              <a:spcAft>
                <a:spcPts val="432"/>
              </a:spcAft>
              <a:buFont typeface="Symbol" panose="05050102010706020507" pitchFamily="18" charset="2"/>
              <a:buChar char="-"/>
              <a:tabLst>
                <a:tab pos="3314700" algn="l"/>
              </a:tabLst>
            </a:pPr>
            <a:r>
              <a:rPr lang="de-DE" sz="1800" b="0" dirty="0">
                <a:solidFill>
                  <a:srgbClr val="00548A"/>
                </a:solidFill>
              </a:rPr>
              <a:t>Antwortzeit </a:t>
            </a:r>
            <a:r>
              <a:rPr lang="de-DE" sz="1800" b="0" i="1" dirty="0">
                <a:solidFill>
                  <a:srgbClr val="00548A"/>
                </a:solidFill>
              </a:rPr>
              <a:t>am Server </a:t>
            </a:r>
            <a:r>
              <a:rPr lang="de-DE" sz="1800" b="0" dirty="0" smtClean="0">
                <a:solidFill>
                  <a:srgbClr val="00548A"/>
                </a:solidFill>
              </a:rPr>
              <a:t>gemessen</a:t>
            </a:r>
            <a:endParaRPr lang="de-DE" sz="1800" b="0" dirty="0" smtClean="0"/>
          </a:p>
          <a:p>
            <a:pPr>
              <a:tabLst>
                <a:tab pos="2152650" algn="l"/>
              </a:tabLst>
            </a:pPr>
            <a:r>
              <a:rPr lang="de-DE" dirty="0" smtClean="0"/>
              <a:t>Kapazität  </a:t>
            </a:r>
            <a:r>
              <a:rPr lang="de-DE" dirty="0">
                <a:solidFill>
                  <a:srgbClr val="CCCCFF"/>
                </a:solidFill>
              </a:rPr>
              <a:t>(</a:t>
            </a:r>
            <a:r>
              <a:rPr lang="de-DE" dirty="0" smtClean="0">
                <a:solidFill>
                  <a:srgbClr val="CCCCFF"/>
                </a:solidFill>
              </a:rPr>
              <a:t>WMS)</a:t>
            </a:r>
            <a:endParaRPr lang="de-DE" dirty="0" smtClean="0"/>
          </a:p>
          <a:p>
            <a:pPr marL="628650" lvl="1" indent="-266700">
              <a:spcAft>
                <a:spcPts val="432"/>
              </a:spcAft>
              <a:buFont typeface="Symbol" panose="05050102010706020507" pitchFamily="18" charset="2"/>
              <a:buChar char="-"/>
              <a:tabLst>
                <a:tab pos="3314700" algn="l"/>
              </a:tabLst>
            </a:pPr>
            <a:r>
              <a:rPr lang="de-DE" sz="1800" b="0" dirty="0" smtClean="0">
                <a:solidFill>
                  <a:srgbClr val="00548A"/>
                </a:solidFill>
              </a:rPr>
              <a:t>20 </a:t>
            </a:r>
            <a:r>
              <a:rPr lang="de-DE" sz="1800" b="0" dirty="0">
                <a:solidFill>
                  <a:srgbClr val="00548A"/>
                </a:solidFill>
              </a:rPr>
              <a:t>Anfragen </a:t>
            </a:r>
            <a:r>
              <a:rPr lang="de-DE" sz="1800" b="0" dirty="0" smtClean="0">
                <a:solidFill>
                  <a:srgbClr val="00548A"/>
                </a:solidFill>
              </a:rPr>
              <a:t>/ Sek. mit </a:t>
            </a:r>
            <a:r>
              <a:rPr lang="de-DE" sz="1800" b="0" dirty="0">
                <a:solidFill>
                  <a:srgbClr val="00548A"/>
                </a:solidFill>
              </a:rPr>
              <a:t>garantierter Leistung</a:t>
            </a:r>
          </a:p>
          <a:p>
            <a:pPr>
              <a:tabLst>
                <a:tab pos="2152650" algn="l"/>
              </a:tabLst>
            </a:pPr>
            <a:r>
              <a:rPr lang="de-DE" dirty="0" smtClean="0"/>
              <a:t>Verfügbarkeit  </a:t>
            </a:r>
            <a:r>
              <a:rPr lang="de-DE" dirty="0" smtClean="0">
                <a:solidFill>
                  <a:srgbClr val="CCCCFF"/>
                </a:solidFill>
              </a:rPr>
              <a:t>(WMS/WFS)</a:t>
            </a:r>
          </a:p>
          <a:p>
            <a:pPr marL="628650" lvl="1" indent="-266700">
              <a:buFont typeface="Symbol" panose="05050102010706020507" pitchFamily="18" charset="2"/>
              <a:buChar char="-"/>
              <a:tabLst>
                <a:tab pos="3314700" algn="l"/>
              </a:tabLst>
            </a:pPr>
            <a:r>
              <a:rPr lang="de-DE" sz="1800" b="0" dirty="0" smtClean="0">
                <a:solidFill>
                  <a:srgbClr val="00548A"/>
                </a:solidFill>
              </a:rPr>
              <a:t>mind. 99</a:t>
            </a:r>
            <a:r>
              <a:rPr lang="de-DE" sz="1800" b="0" dirty="0">
                <a:solidFill>
                  <a:srgbClr val="00548A"/>
                </a:solidFill>
              </a:rPr>
              <a:t>%</a:t>
            </a:r>
          </a:p>
          <a:p>
            <a:pPr marL="628650" lvl="1" indent="-266700">
              <a:buFont typeface="Symbol" panose="05050102010706020507" pitchFamily="18" charset="2"/>
              <a:buChar char="-"/>
              <a:tabLst>
                <a:tab pos="3314700" algn="l"/>
              </a:tabLst>
            </a:pPr>
            <a:r>
              <a:rPr lang="de-DE" sz="1800" b="0" dirty="0">
                <a:solidFill>
                  <a:srgbClr val="00548A"/>
                </a:solidFill>
              </a:rPr>
              <a:t>Wartungszeiten von </a:t>
            </a:r>
            <a:r>
              <a:rPr lang="de-DE" sz="1800" b="0" dirty="0" smtClean="0">
                <a:solidFill>
                  <a:srgbClr val="00548A"/>
                </a:solidFill>
              </a:rPr>
              <a:t>10 Std. / Monat</a:t>
            </a:r>
            <a:br>
              <a:rPr lang="de-DE" sz="1800" b="0" dirty="0" smtClean="0">
                <a:solidFill>
                  <a:srgbClr val="00548A"/>
                </a:solidFill>
              </a:rPr>
            </a:br>
            <a:r>
              <a:rPr lang="de-DE" sz="1800" b="0" dirty="0" smtClean="0">
                <a:solidFill>
                  <a:srgbClr val="00548A"/>
                </a:solidFill>
              </a:rPr>
              <a:t>erlaubt </a:t>
            </a:r>
            <a:r>
              <a:rPr lang="de-DE" sz="1800" b="0" dirty="0">
                <a:solidFill>
                  <a:srgbClr val="00548A"/>
                </a:solidFill>
              </a:rPr>
              <a:t>bei vorheriger Ankündigung</a:t>
            </a:r>
          </a:p>
          <a:p>
            <a:pPr marL="0" indent="0">
              <a:buNone/>
            </a:pPr>
            <a:endParaRPr lang="de-DE" sz="1000" b="0" dirty="0" smtClean="0">
              <a:solidFill>
                <a:srgbClr val="00548A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6248400" y="4430627"/>
            <a:ext cx="2609850" cy="1692000"/>
            <a:chOff x="6076950" y="4392527"/>
            <a:chExt cx="2609850" cy="1692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Rechteck 11"/>
            <p:cNvSpPr/>
            <p:nvPr/>
          </p:nvSpPr>
          <p:spPr bwMode="auto">
            <a:xfrm>
              <a:off x="6076950" y="4392527"/>
              <a:ext cx="2609850" cy="1692000"/>
            </a:xfrm>
            <a:prstGeom prst="rect">
              <a:avLst/>
            </a:prstGeom>
            <a:solidFill>
              <a:srgbClr val="B5E1F9"/>
            </a:solidFill>
            <a:ln w="28575" cap="flat" cmpd="sng" algn="ctr">
              <a:solidFill>
                <a:srgbClr val="00548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smtClean="0">
                <a:ln>
                  <a:noFill/>
                </a:ln>
                <a:solidFill>
                  <a:srgbClr val="00548A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2" descr="http://www.webmasterpro.de/management/article/webspace-hosting-host-europe-webhoster-ueberblick-und-vergleich.html/image/host_europe_2009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529" y="4495864"/>
              <a:ext cx="2129590" cy="737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hteck 13"/>
            <p:cNvSpPr/>
            <p:nvPr/>
          </p:nvSpPr>
          <p:spPr>
            <a:xfrm>
              <a:off x="6076950" y="5232733"/>
              <a:ext cx="26098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600" b="0" i="1" dirty="0" smtClean="0"/>
                <a:t>Hardwareverfügbarkeit für dezidierte </a:t>
              </a:r>
              <a:r>
                <a:rPr lang="de-DE" sz="1600" b="0" i="1" dirty="0" err="1" smtClean="0"/>
                <a:t>WebServer</a:t>
              </a:r>
              <a:r>
                <a:rPr lang="de-DE" sz="1600" b="0" dirty="0" smtClean="0"/>
                <a:t> </a:t>
              </a:r>
            </a:p>
            <a:p>
              <a:pPr algn="ctr"/>
              <a:r>
                <a:rPr lang="de-DE" sz="1600" dirty="0" smtClean="0"/>
                <a:t>99,95% </a:t>
              </a:r>
              <a:r>
                <a:rPr lang="de-DE" sz="1600" b="0" dirty="0" smtClean="0"/>
                <a:t>bzw. </a:t>
              </a:r>
              <a:r>
                <a:rPr lang="de-DE" sz="1600" dirty="0" smtClean="0"/>
                <a:t>99,99%</a:t>
              </a:r>
              <a:endParaRPr lang="de-DE" sz="1600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6251408" y="2719652"/>
            <a:ext cx="2609850" cy="1537852"/>
            <a:chOff x="6346658" y="2008188"/>
            <a:chExt cx="2609850" cy="15378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" name="Rechteck 15"/>
            <p:cNvSpPr/>
            <p:nvPr/>
          </p:nvSpPr>
          <p:spPr bwMode="auto">
            <a:xfrm>
              <a:off x="6346658" y="2008188"/>
              <a:ext cx="2609850" cy="1530000"/>
            </a:xfrm>
            <a:prstGeom prst="rect">
              <a:avLst/>
            </a:prstGeom>
            <a:solidFill>
              <a:srgbClr val="B5E1F9"/>
            </a:solidFill>
            <a:ln w="28575" cap="flat" cmpd="sng" algn="ctr">
              <a:solidFill>
                <a:srgbClr val="00548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smtClean="0">
                <a:ln>
                  <a:noFill/>
                </a:ln>
                <a:solidFill>
                  <a:srgbClr val="00548A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6346658" y="2715043"/>
              <a:ext cx="26098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600" b="0" i="1" dirty="0" smtClean="0"/>
                <a:t>Netzwerk-Verfügbarkeit </a:t>
              </a:r>
              <a:br>
                <a:rPr lang="de-DE" sz="1600" b="0" i="1" dirty="0" smtClean="0"/>
              </a:br>
              <a:r>
                <a:rPr lang="de-DE" sz="1600" b="0" i="1" dirty="0" smtClean="0"/>
                <a:t>für diverse Server:</a:t>
              </a:r>
              <a:endParaRPr lang="de-DE" sz="1600" b="0" i="1" dirty="0"/>
            </a:p>
            <a:p>
              <a:pPr algn="ctr"/>
              <a:r>
                <a:rPr lang="de-DE" sz="1600" dirty="0" smtClean="0"/>
                <a:t>99%</a:t>
              </a:r>
              <a:endParaRPr lang="de-DE" sz="1600" dirty="0"/>
            </a:p>
          </p:txBody>
        </p:sp>
        <p:pic>
          <p:nvPicPr>
            <p:cNvPr id="1028" name="Picture 4" descr="http://www.hetzner.de/images/content/presse/logo/logo_300dp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4844" y="2155101"/>
              <a:ext cx="2237252" cy="521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33490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9314" y="1295400"/>
            <a:ext cx="66278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r>
              <a:rPr lang="de-DE" altLang="de-DE" sz="2600" dirty="0"/>
              <a:t>OGC </a:t>
            </a:r>
            <a:r>
              <a:rPr lang="de-DE" altLang="de-DE" sz="2600" dirty="0" smtClean="0">
                <a:sym typeface="Wingdings"/>
              </a:rPr>
              <a:t></a:t>
            </a:r>
            <a:r>
              <a:rPr lang="de-DE" altLang="de-DE" sz="2600" dirty="0" smtClean="0"/>
              <a:t> </a:t>
            </a:r>
            <a:r>
              <a:rPr lang="de-DE" altLang="de-DE" sz="2600" dirty="0"/>
              <a:t>INSPIRE: Quality </a:t>
            </a:r>
            <a:r>
              <a:rPr lang="de-DE" altLang="de-DE" sz="2600" dirty="0" err="1"/>
              <a:t>of</a:t>
            </a:r>
            <a:r>
              <a:rPr lang="de-DE" altLang="de-DE" sz="2600" dirty="0"/>
              <a:t> Service </a:t>
            </a:r>
          </a:p>
        </p:txBody>
      </p:sp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849313" y="2027238"/>
            <a:ext cx="7913687" cy="36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8A"/>
              </a:buClr>
              <a:buFont typeface="Wingdings" pitchFamily="2" charset="2"/>
              <a:buChar char="§"/>
              <a:defRPr sz="2000">
                <a:solidFill>
                  <a:srgbClr val="0054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Char char="•"/>
              <a:defRPr>
                <a:solidFill>
                  <a:srgbClr val="004C6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Font typeface="Wingdings" pitchFamily="2" charset="2"/>
              <a:buChar char="§"/>
              <a:defRPr sz="1600">
                <a:solidFill>
                  <a:srgbClr val="004C6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tabLst>
                <a:tab pos="2152650" algn="l"/>
              </a:tabLst>
            </a:pPr>
            <a:r>
              <a:rPr lang="de-DE" dirty="0" smtClean="0"/>
              <a:t>Leistung </a:t>
            </a:r>
            <a:r>
              <a:rPr lang="de-DE" b="0" dirty="0" smtClean="0"/>
              <a:t> </a:t>
            </a:r>
            <a:r>
              <a:rPr lang="de-DE" dirty="0">
                <a:solidFill>
                  <a:srgbClr val="CCCCFF"/>
                </a:solidFill>
              </a:rPr>
              <a:t>(</a:t>
            </a:r>
            <a:r>
              <a:rPr lang="de-DE" dirty="0" smtClean="0">
                <a:solidFill>
                  <a:srgbClr val="CCCCFF"/>
                </a:solidFill>
              </a:rPr>
              <a:t>WFS)</a:t>
            </a:r>
            <a:endParaRPr lang="de-DE" b="0" dirty="0" smtClean="0"/>
          </a:p>
          <a:p>
            <a:pPr marL="628650" lvl="1" indent="-266700">
              <a:buFont typeface="Symbol" panose="05050102010706020507" pitchFamily="18" charset="2"/>
              <a:buChar char="-"/>
              <a:tabLst>
                <a:tab pos="3314700" algn="l"/>
              </a:tabLst>
            </a:pPr>
            <a:r>
              <a:rPr lang="de-DE" sz="1800" b="0" dirty="0" err="1">
                <a:solidFill>
                  <a:srgbClr val="00548A"/>
                </a:solidFill>
              </a:rPr>
              <a:t>Get</a:t>
            </a:r>
            <a:r>
              <a:rPr lang="de-DE" sz="1800" b="0" dirty="0">
                <a:solidFill>
                  <a:srgbClr val="00548A"/>
                </a:solidFill>
              </a:rPr>
              <a:t> Download Service </a:t>
            </a:r>
            <a:r>
              <a:rPr lang="de-DE" sz="1800" b="0" dirty="0" err="1">
                <a:solidFill>
                  <a:srgbClr val="00548A"/>
                </a:solidFill>
              </a:rPr>
              <a:t>Metadata</a:t>
            </a:r>
            <a:r>
              <a:rPr lang="de-DE" sz="1800" b="0" dirty="0">
                <a:solidFill>
                  <a:srgbClr val="00548A"/>
                </a:solidFill>
              </a:rPr>
              <a:t>, </a:t>
            </a:r>
            <a:r>
              <a:rPr lang="de-DE" sz="1800" b="0" dirty="0" err="1">
                <a:solidFill>
                  <a:srgbClr val="00548A"/>
                </a:solidFill>
              </a:rPr>
              <a:t>Describe</a:t>
            </a:r>
            <a:r>
              <a:rPr lang="de-DE" sz="1800" b="0" dirty="0">
                <a:solidFill>
                  <a:srgbClr val="00548A"/>
                </a:solidFill>
              </a:rPr>
              <a:t> </a:t>
            </a:r>
            <a:r>
              <a:rPr lang="de-DE" sz="1800" b="0" dirty="0" err="1">
                <a:solidFill>
                  <a:srgbClr val="00548A"/>
                </a:solidFill>
              </a:rPr>
              <a:t>Spatial</a:t>
            </a:r>
            <a:r>
              <a:rPr lang="de-DE" sz="1800" b="0" dirty="0">
                <a:solidFill>
                  <a:srgbClr val="00548A"/>
                </a:solidFill>
              </a:rPr>
              <a:t> Data Set, </a:t>
            </a:r>
            <a:r>
              <a:rPr lang="de-DE" sz="1800" b="0" dirty="0" err="1">
                <a:solidFill>
                  <a:srgbClr val="00548A"/>
                </a:solidFill>
              </a:rPr>
              <a:t>Decribe</a:t>
            </a:r>
            <a:r>
              <a:rPr lang="de-DE" sz="1800" b="0" dirty="0">
                <a:solidFill>
                  <a:srgbClr val="00548A"/>
                </a:solidFill>
              </a:rPr>
              <a:t> </a:t>
            </a:r>
            <a:r>
              <a:rPr lang="de-DE" sz="1800" b="0" dirty="0" err="1">
                <a:solidFill>
                  <a:srgbClr val="00548A"/>
                </a:solidFill>
              </a:rPr>
              <a:t>Spatial</a:t>
            </a:r>
            <a:r>
              <a:rPr lang="de-DE" sz="1800" b="0" dirty="0">
                <a:solidFill>
                  <a:srgbClr val="00548A"/>
                </a:solidFill>
              </a:rPr>
              <a:t> </a:t>
            </a:r>
            <a:r>
              <a:rPr lang="de-DE" sz="1800" b="0" dirty="0" err="1">
                <a:solidFill>
                  <a:srgbClr val="00548A"/>
                </a:solidFill>
              </a:rPr>
              <a:t>Object</a:t>
            </a:r>
            <a:r>
              <a:rPr lang="de-DE" sz="1800" b="0" dirty="0">
                <a:solidFill>
                  <a:srgbClr val="00548A"/>
                </a:solidFill>
              </a:rPr>
              <a:t> </a:t>
            </a:r>
            <a:r>
              <a:rPr lang="de-DE" sz="1800" b="0" dirty="0" smtClean="0">
                <a:solidFill>
                  <a:srgbClr val="00548A"/>
                </a:solidFill>
              </a:rPr>
              <a:t>Type: </a:t>
            </a:r>
            <a:r>
              <a:rPr lang="de-DE" sz="1800" b="0" dirty="0">
                <a:solidFill>
                  <a:srgbClr val="00548A"/>
                </a:solidFill>
              </a:rPr>
              <a:t>höchstens </a:t>
            </a:r>
            <a:r>
              <a:rPr lang="de-DE" sz="1800" dirty="0" smtClean="0">
                <a:solidFill>
                  <a:srgbClr val="00548A"/>
                </a:solidFill>
              </a:rPr>
              <a:t>10 Sek.</a:t>
            </a:r>
            <a:endParaRPr lang="de-DE" sz="1800" dirty="0">
              <a:solidFill>
                <a:srgbClr val="00548A"/>
              </a:solidFill>
            </a:endParaRPr>
          </a:p>
          <a:p>
            <a:pPr marL="628650" lvl="1" indent="-266700">
              <a:buFont typeface="Symbol" panose="05050102010706020507" pitchFamily="18" charset="2"/>
              <a:buChar char="-"/>
              <a:tabLst>
                <a:tab pos="3314700" algn="l"/>
              </a:tabLst>
            </a:pPr>
            <a:r>
              <a:rPr lang="de-DE" sz="1800" b="0" dirty="0" err="1">
                <a:solidFill>
                  <a:srgbClr val="00548A"/>
                </a:solidFill>
              </a:rPr>
              <a:t>Get</a:t>
            </a:r>
            <a:r>
              <a:rPr lang="de-DE" sz="1800" b="0" dirty="0">
                <a:solidFill>
                  <a:srgbClr val="00548A"/>
                </a:solidFill>
              </a:rPr>
              <a:t> </a:t>
            </a:r>
            <a:r>
              <a:rPr lang="de-DE" sz="1800" b="0" dirty="0" err="1">
                <a:solidFill>
                  <a:srgbClr val="00548A"/>
                </a:solidFill>
              </a:rPr>
              <a:t>Spatial</a:t>
            </a:r>
            <a:r>
              <a:rPr lang="de-DE" sz="1800" b="0" dirty="0">
                <a:solidFill>
                  <a:srgbClr val="00548A"/>
                </a:solidFill>
              </a:rPr>
              <a:t> Data Set, </a:t>
            </a:r>
            <a:r>
              <a:rPr lang="de-DE" sz="1800" b="0" dirty="0" err="1">
                <a:solidFill>
                  <a:srgbClr val="00548A"/>
                </a:solidFill>
              </a:rPr>
              <a:t>Get</a:t>
            </a:r>
            <a:r>
              <a:rPr lang="de-DE" sz="1800" b="0" dirty="0">
                <a:solidFill>
                  <a:srgbClr val="00548A"/>
                </a:solidFill>
              </a:rPr>
              <a:t> </a:t>
            </a:r>
            <a:r>
              <a:rPr lang="de-DE" sz="1800" b="0" dirty="0" err="1">
                <a:solidFill>
                  <a:srgbClr val="00548A"/>
                </a:solidFill>
              </a:rPr>
              <a:t>Spatial</a:t>
            </a:r>
            <a:r>
              <a:rPr lang="de-DE" sz="1800" b="0" dirty="0">
                <a:solidFill>
                  <a:srgbClr val="00548A"/>
                </a:solidFill>
              </a:rPr>
              <a:t> </a:t>
            </a:r>
            <a:r>
              <a:rPr lang="de-DE" sz="1800" b="0" dirty="0" err="1" smtClean="0">
                <a:solidFill>
                  <a:srgbClr val="00548A"/>
                </a:solidFill>
              </a:rPr>
              <a:t>Object</a:t>
            </a:r>
            <a:r>
              <a:rPr lang="de-DE" sz="1800" b="0" dirty="0" smtClean="0">
                <a:solidFill>
                  <a:srgbClr val="00548A"/>
                </a:solidFill>
              </a:rPr>
              <a:t>: </a:t>
            </a:r>
            <a:r>
              <a:rPr lang="de-DE" sz="1800" b="0" dirty="0">
                <a:solidFill>
                  <a:srgbClr val="00548A"/>
                </a:solidFill>
              </a:rPr>
              <a:t>höchstens </a:t>
            </a:r>
            <a:r>
              <a:rPr lang="de-DE" sz="1800" dirty="0" smtClean="0">
                <a:solidFill>
                  <a:srgbClr val="00548A"/>
                </a:solidFill>
              </a:rPr>
              <a:t>30 Sek.</a:t>
            </a:r>
            <a:endParaRPr lang="de-DE" sz="1800" dirty="0">
              <a:solidFill>
                <a:srgbClr val="00548A"/>
              </a:solidFill>
            </a:endParaRPr>
          </a:p>
          <a:p>
            <a:pPr marL="628650" lvl="1" indent="-266700">
              <a:buFont typeface="Symbol" panose="05050102010706020507" pitchFamily="18" charset="2"/>
              <a:buChar char="-"/>
              <a:tabLst>
                <a:tab pos="3314700" algn="l"/>
              </a:tabLst>
            </a:pPr>
            <a:r>
              <a:rPr lang="de-DE" sz="1800" b="0" dirty="0">
                <a:solidFill>
                  <a:srgbClr val="00548A"/>
                </a:solidFill>
              </a:rPr>
              <a:t>Ständige </a:t>
            </a:r>
            <a:r>
              <a:rPr lang="de-DE" sz="1800" b="0" dirty="0" smtClean="0">
                <a:solidFill>
                  <a:srgbClr val="00548A"/>
                </a:solidFill>
              </a:rPr>
              <a:t>Übertragungsrate: </a:t>
            </a:r>
            <a:r>
              <a:rPr lang="de-DE" sz="1800" b="0" dirty="0">
                <a:solidFill>
                  <a:srgbClr val="00548A"/>
                </a:solidFill>
              </a:rPr>
              <a:t>0,5 MB </a:t>
            </a:r>
            <a:r>
              <a:rPr lang="de-DE" sz="1800" b="0" dirty="0" smtClean="0">
                <a:solidFill>
                  <a:srgbClr val="00548A"/>
                </a:solidFill>
              </a:rPr>
              <a:t>/ Sek. </a:t>
            </a:r>
            <a:r>
              <a:rPr lang="de-DE" sz="1800" b="0" dirty="0">
                <a:solidFill>
                  <a:srgbClr val="00548A"/>
                </a:solidFill>
              </a:rPr>
              <a:t>oder mehr als 500 Geo-Objekte </a:t>
            </a:r>
            <a:r>
              <a:rPr lang="de-DE" sz="1800" b="0" dirty="0" smtClean="0">
                <a:solidFill>
                  <a:srgbClr val="00548A"/>
                </a:solidFill>
              </a:rPr>
              <a:t>/ Sek.</a:t>
            </a:r>
            <a:endParaRPr lang="de-DE" sz="1800" b="0" dirty="0">
              <a:solidFill>
                <a:srgbClr val="00548A"/>
              </a:solidFill>
            </a:endParaRPr>
          </a:p>
          <a:p>
            <a:pPr marL="628650" lvl="1" indent="-266700">
              <a:spcAft>
                <a:spcPts val="432"/>
              </a:spcAft>
              <a:buFont typeface="Symbol" panose="05050102010706020507" pitchFamily="18" charset="2"/>
              <a:buChar char="-"/>
              <a:tabLst>
                <a:tab pos="3314700" algn="l"/>
              </a:tabLst>
            </a:pPr>
            <a:r>
              <a:rPr lang="de-DE" sz="1800" b="0" dirty="0" smtClean="0">
                <a:solidFill>
                  <a:srgbClr val="00548A"/>
                </a:solidFill>
              </a:rPr>
              <a:t>Antwortzeit </a:t>
            </a:r>
            <a:r>
              <a:rPr lang="de-DE" sz="1800" b="0" i="1" dirty="0">
                <a:solidFill>
                  <a:srgbClr val="00548A"/>
                </a:solidFill>
              </a:rPr>
              <a:t>am Server </a:t>
            </a:r>
            <a:r>
              <a:rPr lang="de-DE" sz="1800" b="0" dirty="0" smtClean="0">
                <a:solidFill>
                  <a:srgbClr val="00548A"/>
                </a:solidFill>
              </a:rPr>
              <a:t>gemessen</a:t>
            </a:r>
            <a:endParaRPr lang="de-DE" sz="1800" b="0" dirty="0" smtClean="0"/>
          </a:p>
          <a:p>
            <a:pPr>
              <a:tabLst>
                <a:tab pos="2152650" algn="l"/>
              </a:tabLst>
            </a:pPr>
            <a:r>
              <a:rPr lang="de-DE" dirty="0" smtClean="0"/>
              <a:t>Kapazität  </a:t>
            </a:r>
            <a:r>
              <a:rPr lang="de-DE" dirty="0">
                <a:solidFill>
                  <a:srgbClr val="CCCCFF"/>
                </a:solidFill>
              </a:rPr>
              <a:t>(</a:t>
            </a:r>
            <a:r>
              <a:rPr lang="de-DE" dirty="0" smtClean="0">
                <a:solidFill>
                  <a:srgbClr val="CCCCFF"/>
                </a:solidFill>
              </a:rPr>
              <a:t>WFS)</a:t>
            </a:r>
            <a:endParaRPr lang="de-DE" dirty="0" smtClean="0"/>
          </a:p>
          <a:p>
            <a:pPr marL="628650" lvl="1" indent="-266700">
              <a:spcAft>
                <a:spcPts val="432"/>
              </a:spcAft>
              <a:buFont typeface="Symbol" panose="05050102010706020507" pitchFamily="18" charset="2"/>
              <a:buChar char="-"/>
              <a:tabLst>
                <a:tab pos="3314700" algn="l"/>
              </a:tabLst>
            </a:pPr>
            <a:r>
              <a:rPr lang="de-DE" sz="1800" b="0" dirty="0" smtClean="0">
                <a:solidFill>
                  <a:srgbClr val="00548A"/>
                </a:solidFill>
              </a:rPr>
              <a:t>10 </a:t>
            </a:r>
            <a:r>
              <a:rPr lang="de-DE" sz="1800" b="0" dirty="0">
                <a:solidFill>
                  <a:srgbClr val="00548A"/>
                </a:solidFill>
              </a:rPr>
              <a:t>Anfragen </a:t>
            </a:r>
            <a:r>
              <a:rPr lang="de-DE" sz="1800" b="0" dirty="0" smtClean="0">
                <a:solidFill>
                  <a:srgbClr val="00548A"/>
                </a:solidFill>
              </a:rPr>
              <a:t>/ Sek. mit </a:t>
            </a:r>
            <a:r>
              <a:rPr lang="de-DE" sz="1800" b="0" dirty="0">
                <a:solidFill>
                  <a:srgbClr val="00548A"/>
                </a:solidFill>
              </a:rPr>
              <a:t>garantierter </a:t>
            </a:r>
            <a:r>
              <a:rPr lang="de-DE" sz="1800" b="0" dirty="0" smtClean="0">
                <a:solidFill>
                  <a:srgbClr val="00548A"/>
                </a:solidFill>
              </a:rPr>
              <a:t>Leistung</a:t>
            </a:r>
          </a:p>
          <a:p>
            <a:pPr marL="628650" lvl="1" indent="-266700">
              <a:spcAft>
                <a:spcPts val="432"/>
              </a:spcAft>
              <a:buFont typeface="Symbol" panose="05050102010706020507" pitchFamily="18" charset="2"/>
              <a:buChar char="-"/>
              <a:tabLst>
                <a:tab pos="3314700" algn="l"/>
              </a:tabLst>
            </a:pPr>
            <a:r>
              <a:rPr lang="de-DE" sz="1800" b="0" dirty="0">
                <a:solidFill>
                  <a:srgbClr val="00548A"/>
                </a:solidFill>
              </a:rPr>
              <a:t>Beschränkung auf 50 parallele Anfragen </a:t>
            </a:r>
            <a:r>
              <a:rPr lang="de-DE" sz="1800" b="0" dirty="0" smtClean="0">
                <a:solidFill>
                  <a:srgbClr val="00548A"/>
                </a:solidFill>
              </a:rPr>
              <a:t>möglich</a:t>
            </a:r>
            <a:endParaRPr lang="de-DE" sz="1800" b="0" dirty="0">
              <a:solidFill>
                <a:srgbClr val="005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131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2679700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600" dirty="0" smtClean="0"/>
              <a:t>INSPIRE Download-Dienste </a:t>
            </a:r>
            <a:br>
              <a:rPr lang="de-DE" altLang="de-DE" sz="2600" dirty="0" smtClean="0"/>
            </a:br>
            <a:r>
              <a:rPr lang="de-DE" altLang="de-DE" sz="2600" dirty="0" smtClean="0"/>
              <a:t>(WFS 2.0.0 / Atom Feeds)</a:t>
            </a:r>
            <a:endParaRPr lang="de-DE" altLang="de-DE" sz="2600" dirty="0"/>
          </a:p>
        </p:txBody>
      </p:sp>
    </p:spTree>
    <p:extLst>
      <p:ext uri="{BB962C8B-B14F-4D97-AF65-F5344CB8AC3E}">
        <p14:creationId xmlns:p14="http://schemas.microsoft.com/office/powerpoint/2010/main" val="22072844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9313" y="1295400"/>
            <a:ext cx="71421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r>
              <a:rPr lang="de-DE" altLang="de-DE" sz="2600" dirty="0"/>
              <a:t>OGC </a:t>
            </a:r>
            <a:r>
              <a:rPr lang="de-DE" altLang="de-DE" sz="2600" dirty="0" smtClean="0">
                <a:sym typeface="Wingdings"/>
              </a:rPr>
              <a:t></a:t>
            </a:r>
            <a:r>
              <a:rPr lang="de-DE" altLang="de-DE" sz="2600" dirty="0" smtClean="0"/>
              <a:t> </a:t>
            </a:r>
            <a:r>
              <a:rPr lang="de-DE" altLang="de-DE" sz="2600" dirty="0"/>
              <a:t>INSPIRE: WFS 2.0.0 / Atom Feeds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959838" y="2099757"/>
            <a:ext cx="7635488" cy="1758020"/>
            <a:chOff x="959838" y="2099757"/>
            <a:chExt cx="7635488" cy="1758020"/>
          </a:xfrm>
        </p:grpSpPr>
        <p:sp>
          <p:nvSpPr>
            <p:cNvPr id="5" name="Abgerundetes Rechteck 4"/>
            <p:cNvSpPr/>
            <p:nvPr/>
          </p:nvSpPr>
          <p:spPr bwMode="auto">
            <a:xfrm>
              <a:off x="959838" y="3067738"/>
              <a:ext cx="3702205" cy="790039"/>
            </a:xfrm>
            <a:prstGeom prst="roundRect">
              <a:avLst>
                <a:gd name="adj" fmla="val 18841"/>
              </a:avLst>
            </a:prstGeom>
            <a:solidFill>
              <a:srgbClr val="B5E1F9"/>
            </a:solidFill>
            <a:ln w="28575">
              <a:solidFill>
                <a:srgbClr val="00548A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rgbClr val="00548A"/>
                  </a:solidFill>
                  <a:effectLst/>
                  <a:latin typeface="Arial" charset="0"/>
                </a:rPr>
                <a:t>INSPIRE Fassade mit</a:t>
              </a:r>
              <a:br>
                <a: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rgbClr val="00548A"/>
                  </a:solidFill>
                  <a:effectLst/>
                  <a:latin typeface="Arial" charset="0"/>
                </a:rPr>
              </a:br>
              <a:r>
                <a: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rgbClr val="00548A"/>
                  </a:solidFill>
                  <a:effectLst/>
                  <a:latin typeface="Arial" charset="0"/>
                </a:rPr>
                <a:t>Atom Feeds</a:t>
              </a:r>
              <a:endPara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548A"/>
                </a:solidFill>
                <a:effectLst/>
                <a:latin typeface="Arial" charset="0"/>
              </a:endParaRPr>
            </a:p>
          </p:txBody>
        </p:sp>
        <p:sp>
          <p:nvSpPr>
            <p:cNvPr id="7" name="Abgerundetes Rechteck 6"/>
            <p:cNvSpPr/>
            <p:nvPr/>
          </p:nvSpPr>
          <p:spPr bwMode="auto">
            <a:xfrm>
              <a:off x="4893121" y="3067738"/>
              <a:ext cx="3702205" cy="790039"/>
            </a:xfrm>
            <a:prstGeom prst="roundRect">
              <a:avLst>
                <a:gd name="adj" fmla="val 18841"/>
              </a:avLst>
            </a:prstGeom>
            <a:solidFill>
              <a:srgbClr val="B5E1F9"/>
            </a:solidFill>
            <a:ln w="28575">
              <a:solidFill>
                <a:srgbClr val="00548A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rgbClr val="00548A"/>
                  </a:solidFill>
                  <a:effectLst/>
                  <a:latin typeface="Arial" charset="0"/>
                </a:rPr>
                <a:t>OGC WFS 2.0.0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b="1" i="0" u="none" strike="noStrike" cap="none" normalizeH="0" baseline="0" dirty="0" smtClean="0">
                <a:ln>
                  <a:noFill/>
                </a:ln>
                <a:solidFill>
                  <a:srgbClr val="00548A"/>
                </a:solidFill>
                <a:effectLst/>
                <a:latin typeface="Arial" charset="0"/>
              </a:endParaRPr>
            </a:p>
          </p:txBody>
        </p:sp>
        <p:sp>
          <p:nvSpPr>
            <p:cNvPr id="8" name="Abgerundetes Rechteck 7"/>
            <p:cNvSpPr/>
            <p:nvPr/>
          </p:nvSpPr>
          <p:spPr bwMode="auto">
            <a:xfrm>
              <a:off x="959838" y="2099757"/>
              <a:ext cx="7635486" cy="340519"/>
            </a:xfrm>
            <a:prstGeom prst="roundRect">
              <a:avLst/>
            </a:prstGeom>
            <a:ln w="28575">
              <a:solidFill>
                <a:srgbClr val="00548A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i="1" dirty="0" err="1" smtClean="0">
                  <a:solidFill>
                    <a:srgbClr val="00548A"/>
                  </a:solidFill>
                  <a:latin typeface="Arial" charset="0"/>
                </a:rPr>
                <a:t>Pred</a:t>
              </a:r>
              <a:r>
                <a:rPr lang="de-DE" sz="1400" i="1" dirty="0" err="1">
                  <a:solidFill>
                    <a:srgbClr val="00548A"/>
                  </a:solidFill>
                  <a:latin typeface="Arial" charset="0"/>
                </a:rPr>
                <a:t>ef</a:t>
              </a:r>
              <a:r>
                <a:rPr lang="de-DE" sz="1400" i="1" dirty="0" err="1" smtClean="0">
                  <a:solidFill>
                    <a:srgbClr val="00548A"/>
                  </a:solidFill>
                  <a:latin typeface="Arial" charset="0"/>
                </a:rPr>
                <a:t>ined</a:t>
              </a:r>
              <a:r>
                <a:rPr lang="de-DE" sz="1400" i="1" dirty="0" smtClean="0">
                  <a:solidFill>
                    <a:srgbClr val="00548A"/>
                  </a:solidFill>
                  <a:latin typeface="Arial" charset="0"/>
                </a:rPr>
                <a:t> </a:t>
              </a:r>
              <a:r>
                <a:rPr lang="de-DE" sz="1400" i="1" dirty="0" err="1" smtClean="0">
                  <a:solidFill>
                    <a:srgbClr val="00548A"/>
                  </a:solidFill>
                  <a:latin typeface="Arial" charset="0"/>
                </a:rPr>
                <a:t>dataset</a:t>
              </a:r>
              <a:r>
                <a:rPr lang="de-DE" sz="1400" i="1" dirty="0" smtClean="0">
                  <a:solidFill>
                    <a:srgbClr val="00548A"/>
                  </a:solidFill>
                  <a:latin typeface="Arial" charset="0"/>
                </a:rPr>
                <a:t> </a:t>
              </a:r>
              <a:r>
                <a:rPr lang="de-DE" sz="1400" i="1" dirty="0" err="1" smtClean="0">
                  <a:solidFill>
                    <a:srgbClr val="00548A"/>
                  </a:solidFill>
                  <a:latin typeface="Arial" charset="0"/>
                </a:rPr>
                <a:t>download</a:t>
              </a:r>
              <a:r>
                <a:rPr lang="de-DE" sz="1400" i="1" dirty="0" smtClean="0">
                  <a:solidFill>
                    <a:srgbClr val="00548A"/>
                  </a:solidFill>
                  <a:latin typeface="Arial" charset="0"/>
                </a:rPr>
                <a:t> </a:t>
              </a:r>
              <a:r>
                <a:rPr lang="de-DE" sz="1400" i="1" dirty="0" err="1" smtClean="0">
                  <a:solidFill>
                    <a:srgbClr val="00548A"/>
                  </a:solidFill>
                  <a:latin typeface="Arial" charset="0"/>
                </a:rPr>
                <a:t>service</a:t>
              </a:r>
              <a:endParaRPr kumimoji="0" lang="de-DE" sz="1400" b="1" i="1" u="none" strike="noStrike" cap="none" normalizeH="0" baseline="0" dirty="0" smtClean="0">
                <a:ln>
                  <a:noFill/>
                </a:ln>
                <a:solidFill>
                  <a:srgbClr val="00548A"/>
                </a:solidFill>
                <a:effectLst/>
                <a:latin typeface="Arial" charset="0"/>
              </a:endParaRPr>
            </a:p>
          </p:txBody>
        </p:sp>
        <p:sp>
          <p:nvSpPr>
            <p:cNvPr id="9" name="Abgerundetes Rechteck 8"/>
            <p:cNvSpPr/>
            <p:nvPr/>
          </p:nvSpPr>
          <p:spPr bwMode="auto">
            <a:xfrm>
              <a:off x="4893120" y="2583743"/>
              <a:ext cx="3702205" cy="340519"/>
            </a:xfrm>
            <a:prstGeom prst="roundRect">
              <a:avLst/>
            </a:prstGeom>
            <a:ln w="28575">
              <a:solidFill>
                <a:srgbClr val="00548A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i="1" dirty="0" err="1" smtClean="0">
                  <a:solidFill>
                    <a:srgbClr val="00548A"/>
                  </a:solidFill>
                  <a:latin typeface="Arial" charset="0"/>
                </a:rPr>
                <a:t>Direct</a:t>
              </a:r>
              <a:r>
                <a:rPr lang="de-DE" sz="1400" i="1" dirty="0" smtClean="0">
                  <a:solidFill>
                    <a:srgbClr val="00548A"/>
                  </a:solidFill>
                  <a:latin typeface="Arial" charset="0"/>
                </a:rPr>
                <a:t> </a:t>
              </a:r>
              <a:r>
                <a:rPr lang="de-DE" sz="1400" i="1" dirty="0" err="1" smtClean="0">
                  <a:solidFill>
                    <a:srgbClr val="00548A"/>
                  </a:solidFill>
                  <a:latin typeface="Arial" charset="0"/>
                </a:rPr>
                <a:t>access</a:t>
              </a:r>
              <a:r>
                <a:rPr lang="de-DE" sz="1400" i="1" dirty="0" smtClean="0">
                  <a:solidFill>
                    <a:srgbClr val="00548A"/>
                  </a:solidFill>
                  <a:latin typeface="Arial" charset="0"/>
                </a:rPr>
                <a:t> </a:t>
              </a:r>
              <a:r>
                <a:rPr lang="de-DE" sz="1400" i="1" dirty="0" err="1" smtClean="0">
                  <a:solidFill>
                    <a:srgbClr val="00548A"/>
                  </a:solidFill>
                  <a:latin typeface="Arial" charset="0"/>
                </a:rPr>
                <a:t>download</a:t>
              </a:r>
              <a:r>
                <a:rPr lang="de-DE" sz="1400" i="1" dirty="0" smtClean="0">
                  <a:solidFill>
                    <a:srgbClr val="00548A"/>
                  </a:solidFill>
                  <a:latin typeface="Arial" charset="0"/>
                </a:rPr>
                <a:t> </a:t>
              </a:r>
              <a:r>
                <a:rPr lang="de-DE" sz="1400" i="1" dirty="0" err="1" smtClean="0">
                  <a:solidFill>
                    <a:srgbClr val="00548A"/>
                  </a:solidFill>
                  <a:latin typeface="Arial" charset="0"/>
                </a:rPr>
                <a:t>service</a:t>
              </a:r>
              <a:endParaRPr lang="de-DE" sz="1400" i="1" dirty="0" smtClean="0">
                <a:solidFill>
                  <a:srgbClr val="00548A"/>
                </a:solidFill>
                <a:latin typeface="Arial" charset="0"/>
              </a:endParaRPr>
            </a:p>
          </p:txBody>
        </p:sp>
      </p:grpSp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849313" y="4170521"/>
            <a:ext cx="7913687" cy="18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8A"/>
              </a:buClr>
              <a:buFont typeface="Wingdings" pitchFamily="2" charset="2"/>
              <a:buChar char="§"/>
              <a:defRPr sz="2000">
                <a:solidFill>
                  <a:srgbClr val="0054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Char char="•"/>
              <a:defRPr>
                <a:solidFill>
                  <a:srgbClr val="004C6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Font typeface="Wingdings" pitchFamily="2" charset="2"/>
              <a:buChar char="§"/>
              <a:defRPr sz="1600">
                <a:solidFill>
                  <a:srgbClr val="004C6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0" dirty="0" err="1"/>
              <a:t>Pre-defined</a:t>
            </a:r>
            <a:r>
              <a:rPr lang="de-DE" b="0" dirty="0"/>
              <a:t> </a:t>
            </a:r>
            <a:r>
              <a:rPr lang="de-DE" dirty="0"/>
              <a:t>WFS</a:t>
            </a:r>
          </a:p>
          <a:p>
            <a:pPr marL="628650" lvl="1" indent="-266700">
              <a:buFont typeface="Symbol" panose="05050102010706020507" pitchFamily="18" charset="2"/>
              <a:buChar char="-"/>
              <a:tabLst>
                <a:tab pos="3314700" algn="l"/>
              </a:tabLst>
            </a:pPr>
            <a:r>
              <a:rPr lang="de-DE" sz="1800" b="0" dirty="0">
                <a:solidFill>
                  <a:srgbClr val="00548A"/>
                </a:solidFill>
              </a:rPr>
              <a:t>Herunterladen von Geodatensätzen über „</a:t>
            </a:r>
            <a:r>
              <a:rPr lang="de-DE" sz="1800" b="0" dirty="0" err="1">
                <a:solidFill>
                  <a:srgbClr val="00548A"/>
                </a:solidFill>
              </a:rPr>
              <a:t>Stored</a:t>
            </a:r>
            <a:r>
              <a:rPr lang="de-DE" sz="1800" b="0" dirty="0">
                <a:solidFill>
                  <a:srgbClr val="00548A"/>
                </a:solidFill>
              </a:rPr>
              <a:t> </a:t>
            </a:r>
            <a:r>
              <a:rPr lang="de-DE" sz="1800" b="0" dirty="0" err="1">
                <a:solidFill>
                  <a:srgbClr val="00548A"/>
                </a:solidFill>
              </a:rPr>
              <a:t>Queries</a:t>
            </a:r>
            <a:r>
              <a:rPr lang="de-DE" sz="1800" b="0" dirty="0">
                <a:solidFill>
                  <a:srgbClr val="00548A"/>
                </a:solidFill>
              </a:rPr>
              <a:t>“</a:t>
            </a:r>
          </a:p>
          <a:p>
            <a:pPr marL="628650" lvl="1" indent="-266700">
              <a:buFont typeface="Symbol" panose="05050102010706020507" pitchFamily="18" charset="2"/>
              <a:buChar char="-"/>
              <a:tabLst>
                <a:tab pos="3314700" algn="l"/>
              </a:tabLst>
            </a:pPr>
            <a:r>
              <a:rPr lang="de-DE" sz="1800" b="0" dirty="0">
                <a:solidFill>
                  <a:srgbClr val="00548A"/>
                </a:solidFill>
              </a:rPr>
              <a:t>Parameter für CRS, </a:t>
            </a:r>
            <a:r>
              <a:rPr lang="de-DE" sz="1800" b="0" dirty="0" err="1">
                <a:solidFill>
                  <a:srgbClr val="00548A"/>
                </a:solidFill>
              </a:rPr>
              <a:t>DataSetId</a:t>
            </a:r>
            <a:r>
              <a:rPr lang="de-DE" sz="1800" b="0" dirty="0">
                <a:solidFill>
                  <a:srgbClr val="00548A"/>
                </a:solidFill>
              </a:rPr>
              <a:t> und Language sind vorzusehen</a:t>
            </a:r>
          </a:p>
          <a:p>
            <a:r>
              <a:rPr lang="de-DE" b="0" dirty="0" err="1"/>
              <a:t>Direct</a:t>
            </a:r>
            <a:r>
              <a:rPr lang="de-DE" b="0" dirty="0"/>
              <a:t> </a:t>
            </a:r>
            <a:r>
              <a:rPr lang="de-DE" dirty="0"/>
              <a:t>WFS</a:t>
            </a:r>
          </a:p>
          <a:p>
            <a:pPr marL="628650" lvl="1" indent="-266700">
              <a:buFont typeface="Symbol" panose="05050102010706020507" pitchFamily="18" charset="2"/>
              <a:buChar char="-"/>
              <a:tabLst>
                <a:tab pos="3314700" algn="l"/>
              </a:tabLst>
            </a:pPr>
            <a:r>
              <a:rPr lang="de-DE" sz="1800" b="0" dirty="0">
                <a:solidFill>
                  <a:srgbClr val="00548A"/>
                </a:solidFill>
              </a:rPr>
              <a:t>Detaillierte attributive, räumliche und zeitliche Selektion über Filter</a:t>
            </a:r>
          </a:p>
          <a:p>
            <a:pPr marL="0" indent="0">
              <a:buNone/>
            </a:pPr>
            <a:endParaRPr lang="de-DE" b="0" dirty="0" smtClean="0"/>
          </a:p>
          <a:p>
            <a:pPr marL="0" indent="0">
              <a:buNone/>
            </a:pPr>
            <a:endParaRPr lang="de-DE" sz="1000" b="0" dirty="0" smtClean="0">
              <a:solidFill>
                <a:srgbClr val="005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821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9313" y="1295400"/>
            <a:ext cx="71421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r>
              <a:rPr lang="de-DE" altLang="de-DE" sz="2600" dirty="0"/>
              <a:t>OGC </a:t>
            </a:r>
            <a:r>
              <a:rPr lang="de-DE" altLang="de-DE" sz="2600" dirty="0" smtClean="0">
                <a:sym typeface="Wingdings"/>
              </a:rPr>
              <a:t></a:t>
            </a:r>
            <a:r>
              <a:rPr lang="de-DE" altLang="de-DE" sz="2600" dirty="0" smtClean="0"/>
              <a:t> </a:t>
            </a:r>
            <a:r>
              <a:rPr lang="de-DE" altLang="de-DE" sz="2600" dirty="0"/>
              <a:t>INSPIRE: WFS 2.0.0 / Atom Feeds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833799"/>
            <a:ext cx="7318448" cy="493641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146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9313" y="1295400"/>
            <a:ext cx="71421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r>
              <a:rPr lang="de-DE" altLang="de-DE" sz="2600" dirty="0"/>
              <a:t>OGC </a:t>
            </a:r>
            <a:r>
              <a:rPr lang="de-DE" altLang="de-DE" sz="2600" dirty="0" smtClean="0">
                <a:sym typeface="Wingdings"/>
              </a:rPr>
              <a:t></a:t>
            </a:r>
            <a:r>
              <a:rPr lang="de-DE" altLang="de-DE" sz="2600" dirty="0" smtClean="0"/>
              <a:t> </a:t>
            </a:r>
            <a:r>
              <a:rPr lang="de-DE" altLang="de-DE" sz="2600" dirty="0"/>
              <a:t>INSPIRE: WFS 2.0.0 / Atom Feeds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902688" y="2984268"/>
            <a:ext cx="3821712" cy="3140307"/>
          </a:xfrm>
        </p:spPr>
        <p:txBody>
          <a:bodyPr/>
          <a:lstStyle/>
          <a:p>
            <a:pPr marL="266700" indent="-266700">
              <a:buNone/>
              <a:tabLst>
                <a:tab pos="266700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-</a:t>
            </a:r>
            <a:r>
              <a:rPr lang="de-DE" sz="1800" dirty="0" smtClean="0"/>
              <a:t>	Keine Abfrage von Dateninhalten</a:t>
            </a:r>
          </a:p>
          <a:p>
            <a:pPr marL="266700" indent="-266700">
              <a:buNone/>
              <a:tabLst>
                <a:tab pos="266700" algn="l"/>
              </a:tabLst>
            </a:pPr>
            <a:r>
              <a:rPr lang="de-DE" sz="1800" b="1" dirty="0" smtClean="0">
                <a:solidFill>
                  <a:srgbClr val="00B050"/>
                </a:solidFill>
              </a:rPr>
              <a:t>+</a:t>
            </a:r>
            <a:r>
              <a:rPr lang="de-DE" sz="1800" dirty="0" smtClean="0">
                <a:solidFill>
                  <a:srgbClr val="FF0000"/>
                </a:solidFill>
              </a:rPr>
              <a:t>	</a:t>
            </a:r>
            <a:r>
              <a:rPr lang="de-DE" sz="1800" dirty="0" smtClean="0"/>
              <a:t>Auswählen von   benutzerdefinierten Teilmengen</a:t>
            </a:r>
          </a:p>
          <a:p>
            <a:pPr marL="266700" indent="-266700">
              <a:buNone/>
              <a:tabLst>
                <a:tab pos="266700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-</a:t>
            </a:r>
            <a:r>
              <a:rPr lang="de-DE" sz="1800" dirty="0" smtClean="0">
                <a:solidFill>
                  <a:srgbClr val="FF0000"/>
                </a:solidFill>
              </a:rPr>
              <a:t>	</a:t>
            </a:r>
            <a:r>
              <a:rPr lang="de-DE" sz="1800" dirty="0" smtClean="0"/>
              <a:t>Ablage von vordefinierten „Paketen“ notwendig</a:t>
            </a:r>
          </a:p>
          <a:p>
            <a:pPr marL="266700" indent="-266700">
              <a:buNone/>
              <a:tabLst>
                <a:tab pos="266700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-</a:t>
            </a:r>
            <a:r>
              <a:rPr lang="de-DE" sz="1800" dirty="0" smtClean="0"/>
              <a:t>	Erhöhter Speicherbedarf</a:t>
            </a:r>
          </a:p>
          <a:p>
            <a:pPr marL="266700" indent="-266700">
              <a:buNone/>
              <a:tabLst>
                <a:tab pos="266700" algn="l"/>
              </a:tabLst>
            </a:pPr>
            <a:r>
              <a:rPr lang="de-DE" sz="1800" b="1" dirty="0" smtClean="0">
                <a:solidFill>
                  <a:srgbClr val="00B050"/>
                </a:solidFill>
              </a:rPr>
              <a:t>+</a:t>
            </a:r>
            <a:r>
              <a:rPr lang="de-DE" sz="1800" dirty="0" smtClean="0"/>
              <a:t>	Feeds sind direkt in Browser </a:t>
            </a:r>
            <a:r>
              <a:rPr lang="de-DE" sz="1800" dirty="0" err="1" smtClean="0"/>
              <a:t>einbindbar</a:t>
            </a:r>
            <a:endParaRPr lang="de-DE" sz="1800" dirty="0" smtClean="0"/>
          </a:p>
          <a:p>
            <a:pPr marL="266700" indent="-266700">
              <a:buNone/>
              <a:tabLst>
                <a:tab pos="266700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-</a:t>
            </a:r>
            <a:r>
              <a:rPr lang="de-DE" sz="1800" dirty="0" smtClean="0"/>
              <a:t>	Zusätzliche </a:t>
            </a:r>
            <a:r>
              <a:rPr lang="de-DE" sz="1800" dirty="0" err="1" smtClean="0"/>
              <a:t>OpenSearch</a:t>
            </a:r>
            <a:r>
              <a:rPr lang="de-DE" sz="1800" dirty="0" smtClean="0"/>
              <a:t> Schnittstelle notwendig</a:t>
            </a:r>
            <a:endParaRPr lang="de-DE" sz="180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845495" y="2981536"/>
            <a:ext cx="3793679" cy="288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8A"/>
              </a:buClr>
              <a:buFont typeface="Wingdings" pitchFamily="2" charset="2"/>
              <a:buChar char="§"/>
              <a:defRPr sz="2000">
                <a:solidFill>
                  <a:srgbClr val="0054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Char char="•"/>
              <a:defRPr>
                <a:solidFill>
                  <a:srgbClr val="004C6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Font typeface="Wingdings" pitchFamily="2" charset="2"/>
              <a:buChar char="§"/>
              <a:defRPr sz="1600">
                <a:solidFill>
                  <a:srgbClr val="004C6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-266700">
              <a:buNone/>
              <a:tabLst>
                <a:tab pos="266700" algn="l"/>
              </a:tabLst>
            </a:pPr>
            <a:r>
              <a:rPr lang="de-DE" sz="1800" kern="0" dirty="0" smtClean="0">
                <a:solidFill>
                  <a:srgbClr val="00B050"/>
                </a:solidFill>
              </a:rPr>
              <a:t>+</a:t>
            </a:r>
            <a:r>
              <a:rPr lang="de-DE" sz="1800" b="0" kern="0" dirty="0" smtClean="0"/>
              <a:t>	Abfrage von Dateninhalten</a:t>
            </a:r>
          </a:p>
          <a:p>
            <a:pPr marL="266700" indent="-266700">
              <a:buNone/>
              <a:tabLst>
                <a:tab pos="266700" algn="l"/>
              </a:tabLst>
            </a:pPr>
            <a:r>
              <a:rPr lang="de-DE" sz="1800" kern="0" dirty="0" smtClean="0">
                <a:solidFill>
                  <a:srgbClr val="00B050"/>
                </a:solidFill>
              </a:rPr>
              <a:t>+</a:t>
            </a:r>
            <a:r>
              <a:rPr lang="de-DE" sz="1800" b="0" kern="0" dirty="0" smtClean="0"/>
              <a:t>	Auswählen von benutzerdefinierten Teilmengen</a:t>
            </a:r>
          </a:p>
          <a:p>
            <a:pPr marL="266700" indent="-266700">
              <a:buNone/>
              <a:tabLst>
                <a:tab pos="266700" algn="l"/>
              </a:tabLst>
            </a:pPr>
            <a:r>
              <a:rPr lang="de-DE" sz="1800" kern="0" dirty="0" smtClean="0">
                <a:solidFill>
                  <a:srgbClr val="00B050"/>
                </a:solidFill>
              </a:rPr>
              <a:t>+</a:t>
            </a:r>
            <a:r>
              <a:rPr lang="de-DE" sz="1800" b="0" kern="0" dirty="0" smtClean="0"/>
              <a:t>	Zugriff direkt über den Dienst</a:t>
            </a:r>
            <a:endParaRPr lang="de-DE" sz="1800" b="0" kern="0" dirty="0"/>
          </a:p>
          <a:p>
            <a:pPr marL="266700" indent="-266700">
              <a:buNone/>
              <a:tabLst>
                <a:tab pos="266700" algn="l"/>
              </a:tabLst>
            </a:pPr>
            <a:r>
              <a:rPr lang="de-DE" sz="1800" kern="0" dirty="0" smtClean="0">
                <a:solidFill>
                  <a:srgbClr val="00B050"/>
                </a:solidFill>
              </a:rPr>
              <a:t>+</a:t>
            </a:r>
            <a:r>
              <a:rPr lang="de-DE" sz="1800" b="0" kern="0" dirty="0" smtClean="0"/>
              <a:t>	Erhöhter Speicherbedarf nur bei </a:t>
            </a:r>
            <a:r>
              <a:rPr lang="de-DE" sz="1800" b="0" kern="0" dirty="0" err="1" smtClean="0"/>
              <a:t>Stored</a:t>
            </a:r>
            <a:r>
              <a:rPr lang="de-DE" sz="1800" b="0" kern="0" dirty="0" smtClean="0"/>
              <a:t> </a:t>
            </a:r>
            <a:r>
              <a:rPr lang="de-DE" sz="1800" b="0" kern="0" dirty="0" err="1" smtClean="0"/>
              <a:t>Queries</a:t>
            </a:r>
            <a:r>
              <a:rPr lang="de-DE" sz="1800" b="0" kern="0" dirty="0" smtClean="0"/>
              <a:t> denkbar</a:t>
            </a:r>
          </a:p>
          <a:p>
            <a:pPr marL="266700" indent="-266700">
              <a:buNone/>
              <a:tabLst>
                <a:tab pos="266700" algn="l"/>
              </a:tabLst>
            </a:pPr>
            <a:r>
              <a:rPr lang="de-DE" sz="1800" kern="0" dirty="0" smtClean="0">
                <a:solidFill>
                  <a:srgbClr val="FF0000"/>
                </a:solidFill>
              </a:rPr>
              <a:t>-</a:t>
            </a:r>
            <a:r>
              <a:rPr lang="de-DE" sz="1800" b="0" kern="0" dirty="0" smtClean="0"/>
              <a:t>	OGC WFS 2.0 derzeit nur selten durch Clientanwendungen unterstützt</a:t>
            </a:r>
            <a:endParaRPr lang="de-DE" sz="1800" b="0" kern="0" dirty="0"/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959838" y="2039097"/>
            <a:ext cx="3702205" cy="790039"/>
          </a:xfrm>
          <a:prstGeom prst="roundRect">
            <a:avLst>
              <a:gd name="adj" fmla="val 18841"/>
            </a:avLst>
          </a:prstGeom>
          <a:solidFill>
            <a:srgbClr val="B5E1F9"/>
          </a:solidFill>
          <a:ln w="28575">
            <a:solidFill>
              <a:srgbClr val="00548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00548A"/>
                </a:solidFill>
                <a:effectLst/>
                <a:latin typeface="Arial" charset="0"/>
              </a:rPr>
              <a:t>INSPIRE Fassade mit</a:t>
            </a:r>
            <a:b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00548A"/>
                </a:solidFill>
                <a:effectLst/>
                <a:latin typeface="Arial" charset="0"/>
              </a:rPr>
            </a:b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00548A"/>
                </a:solidFill>
                <a:effectLst/>
                <a:latin typeface="Arial" charset="0"/>
              </a:rPr>
              <a:t>Atom Feeds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rgbClr val="00548A"/>
              </a:solidFill>
              <a:effectLst/>
              <a:latin typeface="Arial" charset="0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4893121" y="2039097"/>
            <a:ext cx="3702205" cy="790039"/>
          </a:xfrm>
          <a:prstGeom prst="roundRect">
            <a:avLst>
              <a:gd name="adj" fmla="val 18841"/>
            </a:avLst>
          </a:prstGeom>
          <a:solidFill>
            <a:srgbClr val="B5E1F9"/>
          </a:solidFill>
          <a:ln w="28575">
            <a:solidFill>
              <a:srgbClr val="00548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00548A"/>
                </a:solidFill>
                <a:effectLst/>
                <a:latin typeface="Arial" charset="0"/>
              </a:rPr>
              <a:t>OGC WFS 2.0.0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b="1" i="0" u="none" strike="noStrike" cap="none" normalizeH="0" baseline="0" dirty="0" smtClean="0">
              <a:ln>
                <a:noFill/>
              </a:ln>
              <a:solidFill>
                <a:srgbClr val="00548A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8864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2679700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600" dirty="0" smtClean="0"/>
              <a:t>Fazit …</a:t>
            </a:r>
            <a:endParaRPr lang="de-DE" altLang="de-DE" sz="2600" dirty="0"/>
          </a:p>
        </p:txBody>
      </p:sp>
    </p:spTree>
    <p:extLst>
      <p:ext uri="{BB962C8B-B14F-4D97-AF65-F5344CB8AC3E}">
        <p14:creationId xmlns:p14="http://schemas.microsoft.com/office/powerpoint/2010/main" val="9805542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9314" y="1295400"/>
            <a:ext cx="66278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r>
              <a:rPr lang="de-DE" altLang="de-DE" sz="2600" dirty="0" smtClean="0"/>
              <a:t>Fazit</a:t>
            </a:r>
            <a:endParaRPr lang="de-DE" altLang="de-DE" sz="2600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849313" y="2027238"/>
            <a:ext cx="7913687" cy="42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8A"/>
              </a:buClr>
              <a:buFont typeface="Wingdings" pitchFamily="2" charset="2"/>
              <a:buChar char="§"/>
              <a:defRPr sz="2000">
                <a:solidFill>
                  <a:srgbClr val="0054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Char char="•"/>
              <a:defRPr>
                <a:solidFill>
                  <a:srgbClr val="004C6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Font typeface="Wingdings" pitchFamily="2" charset="2"/>
              <a:buChar char="§"/>
              <a:defRPr sz="1600">
                <a:solidFill>
                  <a:srgbClr val="004C6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tabLst>
                <a:tab pos="2152650" algn="l"/>
              </a:tabLst>
            </a:pPr>
            <a:r>
              <a:rPr lang="de-DE" b="0" dirty="0" smtClean="0">
                <a:solidFill>
                  <a:srgbClr val="00548A"/>
                </a:solidFill>
              </a:rPr>
              <a:t>OGC </a:t>
            </a:r>
            <a:r>
              <a:rPr lang="de-DE" dirty="0" smtClean="0">
                <a:solidFill>
                  <a:srgbClr val="00548A"/>
                </a:solidFill>
              </a:rPr>
              <a:t>≠</a:t>
            </a:r>
            <a:r>
              <a:rPr lang="de-DE" b="0" dirty="0" smtClean="0">
                <a:solidFill>
                  <a:srgbClr val="00548A"/>
                </a:solidFill>
              </a:rPr>
              <a:t> INSPIRE</a:t>
            </a:r>
          </a:p>
          <a:p>
            <a:pPr>
              <a:tabLst>
                <a:tab pos="2152650" algn="l"/>
              </a:tabLst>
            </a:pPr>
            <a:r>
              <a:rPr lang="de-DE" dirty="0" smtClean="0"/>
              <a:t>Download-Dienste</a:t>
            </a:r>
            <a:r>
              <a:rPr lang="de-DE" b="0" dirty="0" smtClean="0"/>
              <a:t> durch INSPIRE gefordert</a:t>
            </a:r>
          </a:p>
          <a:p>
            <a:pPr>
              <a:tabLst>
                <a:tab pos="2152650" algn="l"/>
              </a:tabLst>
            </a:pPr>
            <a:r>
              <a:rPr lang="de-DE" dirty="0" smtClean="0">
                <a:solidFill>
                  <a:srgbClr val="00548A"/>
                </a:solidFill>
              </a:rPr>
              <a:t>Erweiterung</a:t>
            </a:r>
            <a:r>
              <a:rPr lang="de-DE" b="0" dirty="0" smtClean="0">
                <a:solidFill>
                  <a:srgbClr val="00548A"/>
                </a:solidFill>
              </a:rPr>
              <a:t> bestehender Dienste notwendig</a:t>
            </a:r>
          </a:p>
          <a:p>
            <a:pPr>
              <a:tabLst>
                <a:tab pos="2152650" algn="l"/>
              </a:tabLst>
            </a:pPr>
            <a:r>
              <a:rPr lang="de-DE" b="0" dirty="0" smtClean="0"/>
              <a:t>Unterschiede liegen häufig (nur) in </a:t>
            </a:r>
            <a:r>
              <a:rPr lang="de-DE" dirty="0" smtClean="0"/>
              <a:t>Details</a:t>
            </a:r>
          </a:p>
          <a:p>
            <a:pPr marL="0" indent="0">
              <a:buNone/>
              <a:tabLst>
                <a:tab pos="2152650" algn="l"/>
              </a:tabLst>
            </a:pPr>
            <a:endParaRPr lang="de-DE" sz="1000" b="0" dirty="0"/>
          </a:p>
          <a:p>
            <a:pPr>
              <a:tabLst>
                <a:tab pos="2152650" algn="l"/>
              </a:tabLst>
            </a:pPr>
            <a:r>
              <a:rPr lang="de-DE" b="0" dirty="0" smtClean="0"/>
              <a:t>Bis 11/</a:t>
            </a:r>
            <a:r>
              <a:rPr lang="de-DE" b="0" dirty="0" smtClean="0"/>
              <a:t>2017 (Anhang I) bzw. 10/2020 (</a:t>
            </a:r>
            <a:r>
              <a:rPr lang="de-DE" b="0" dirty="0"/>
              <a:t>Anhang </a:t>
            </a:r>
            <a:r>
              <a:rPr lang="de-DE" b="0" dirty="0" smtClean="0"/>
              <a:t>II+III), </a:t>
            </a:r>
            <a:br>
              <a:rPr lang="de-DE" b="0" dirty="0" smtClean="0"/>
            </a:br>
            <a:r>
              <a:rPr lang="de-DE" b="0" dirty="0" smtClean="0"/>
              <a:t>bestehende Daten: </a:t>
            </a:r>
            <a:r>
              <a:rPr lang="de-DE" dirty="0" smtClean="0"/>
              <a:t>Schematransformation</a:t>
            </a:r>
            <a:r>
              <a:rPr lang="de-DE" b="0" dirty="0" smtClean="0"/>
              <a:t>!</a:t>
            </a:r>
            <a:endParaRPr lang="de-DE" b="0" dirty="0" smtClean="0"/>
          </a:p>
          <a:p>
            <a:pPr marL="0" indent="0">
              <a:buNone/>
              <a:tabLst>
                <a:tab pos="2152650" algn="l"/>
              </a:tabLst>
            </a:pPr>
            <a:endParaRPr lang="de-DE" sz="1000" b="0" dirty="0">
              <a:solidFill>
                <a:srgbClr val="00548A"/>
              </a:solidFill>
            </a:endParaRPr>
          </a:p>
          <a:p>
            <a:pPr marL="0" indent="0">
              <a:buNone/>
              <a:tabLst>
                <a:tab pos="2152650" algn="l"/>
              </a:tabLst>
            </a:pPr>
            <a:r>
              <a:rPr lang="de-DE" b="0" dirty="0" smtClean="0"/>
              <a:t>Bei der Vergabe beachten:</a:t>
            </a:r>
          </a:p>
          <a:p>
            <a:pPr>
              <a:tabLst>
                <a:tab pos="2152650" algn="l"/>
              </a:tabLst>
            </a:pPr>
            <a:r>
              <a:rPr lang="de-DE" b="0" dirty="0" smtClean="0">
                <a:solidFill>
                  <a:srgbClr val="00548A"/>
                </a:solidFill>
              </a:rPr>
              <a:t>Verweis auf konkrete </a:t>
            </a:r>
            <a:r>
              <a:rPr lang="de-DE" dirty="0" smtClean="0">
                <a:solidFill>
                  <a:srgbClr val="00548A"/>
                </a:solidFill>
              </a:rPr>
              <a:t>INSPIRE-Dokumente </a:t>
            </a:r>
            <a:r>
              <a:rPr lang="de-DE" b="0" dirty="0" smtClean="0">
                <a:solidFill>
                  <a:srgbClr val="00548A"/>
                </a:solidFill>
              </a:rPr>
              <a:t>sinnvoll</a:t>
            </a:r>
          </a:p>
          <a:p>
            <a:pPr>
              <a:tabLst>
                <a:tab pos="2152650" algn="l"/>
              </a:tabLst>
            </a:pPr>
            <a:r>
              <a:rPr lang="de-DE" dirty="0" smtClean="0"/>
              <a:t>Quality-</a:t>
            </a:r>
            <a:r>
              <a:rPr lang="de-DE" dirty="0" err="1" smtClean="0"/>
              <a:t>of</a:t>
            </a:r>
            <a:r>
              <a:rPr lang="de-DE" dirty="0" smtClean="0"/>
              <a:t>-Service</a:t>
            </a:r>
            <a:r>
              <a:rPr lang="de-DE" b="0" dirty="0" smtClean="0"/>
              <a:t> Anforderungen berücksichtigen</a:t>
            </a:r>
          </a:p>
          <a:p>
            <a:pPr>
              <a:tabLst>
                <a:tab pos="2152650" algn="l"/>
              </a:tabLst>
            </a:pPr>
            <a:r>
              <a:rPr lang="de-DE" b="0" dirty="0" smtClean="0">
                <a:solidFill>
                  <a:srgbClr val="00548A"/>
                </a:solidFill>
              </a:rPr>
              <a:t>Abwägung </a:t>
            </a:r>
            <a:r>
              <a:rPr lang="de-DE" dirty="0" smtClean="0">
                <a:solidFill>
                  <a:srgbClr val="00548A"/>
                </a:solidFill>
              </a:rPr>
              <a:t>WFS 2.0.0 vs. ATOM-Feeds</a:t>
            </a:r>
            <a:endParaRPr lang="de-DE" dirty="0">
              <a:solidFill>
                <a:srgbClr val="005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765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2679700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600" dirty="0"/>
              <a:t>Rechtliche und technische Dokumente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505075"/>
            <a:ext cx="5210175" cy="156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de-DE" altLang="de-DE" sz="2800" b="1" dirty="0" smtClean="0"/>
              <a:t>Vielen Dank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e-DE" altLang="de-DE" sz="2800" b="1" dirty="0" smtClean="0"/>
              <a:t>für Ihre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e-DE" altLang="de-DE" sz="2800" b="1" dirty="0" smtClean="0"/>
              <a:t>Aufmerksamkeit!</a:t>
            </a:r>
          </a:p>
        </p:txBody>
      </p:sp>
      <p:pic>
        <p:nvPicPr>
          <p:cNvPr id="57346" name="Picture 3" descr="bunte_fragezeichen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2085975"/>
            <a:ext cx="32242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5330824"/>
            <a:ext cx="8591551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0548A"/>
              </a:buClr>
              <a:buFont typeface="Wingdings" pitchFamily="2" charset="2"/>
              <a:buNone/>
            </a:pPr>
            <a:r>
              <a:rPr lang="de-DE" altLang="de-DE" dirty="0" smtClean="0"/>
              <a:t>http://geoportal.brandenburg.de/</a:t>
            </a:r>
            <a:r>
              <a:rPr lang="de-DE" altLang="de-DE" b="0" dirty="0" smtClean="0"/>
              <a:t>inspire-zentrale/</a:t>
            </a:r>
          </a:p>
          <a:p>
            <a:pPr algn="r" eaLnBrk="1" hangingPunct="1">
              <a:spcBef>
                <a:spcPct val="20000"/>
              </a:spcBef>
              <a:buClr>
                <a:srgbClr val="00548A"/>
              </a:buClr>
              <a:buFont typeface="Wingdings" pitchFamily="2" charset="2"/>
              <a:buNone/>
            </a:pPr>
            <a:r>
              <a:rPr lang="de-DE" altLang="de-DE" dirty="0"/>
              <a:t>http://geoportal.brandenburg.de/</a:t>
            </a:r>
            <a:r>
              <a:rPr lang="de-DE" altLang="de-DE" b="0" dirty="0"/>
              <a:t>kontaktstelle-gdi-de-in-brandenburg/</a:t>
            </a:r>
          </a:p>
        </p:txBody>
      </p:sp>
    </p:spTree>
    <p:extLst>
      <p:ext uri="{BB962C8B-B14F-4D97-AF65-F5344CB8AC3E}">
        <p14:creationId xmlns:p14="http://schemas.microsoft.com/office/powerpoint/2010/main" val="20227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849314" y="1295400"/>
            <a:ext cx="66278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r>
              <a:rPr lang="de-DE" altLang="de-DE" sz="2600" dirty="0"/>
              <a:t>Rechtliche und technische </a:t>
            </a:r>
            <a:r>
              <a:rPr lang="de-DE" altLang="de-DE" sz="2600" dirty="0" smtClean="0"/>
              <a:t>Dokumente</a:t>
            </a:r>
            <a:endParaRPr lang="de-DE" altLang="de-DE" sz="2600" dirty="0"/>
          </a:p>
        </p:txBody>
      </p:sp>
      <p:sp>
        <p:nvSpPr>
          <p:cNvPr id="7" name="Inhaltsplatzhalter 1"/>
          <p:cNvSpPr txBox="1">
            <a:spLocks/>
          </p:cNvSpPr>
          <p:nvPr/>
        </p:nvSpPr>
        <p:spPr bwMode="auto">
          <a:xfrm>
            <a:off x="849314" y="2027238"/>
            <a:ext cx="7913687" cy="41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8A"/>
              </a:buClr>
              <a:buFont typeface="Wingdings" pitchFamily="2" charset="2"/>
              <a:buChar char="§"/>
              <a:defRPr sz="2000">
                <a:solidFill>
                  <a:srgbClr val="0054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Char char="•"/>
              <a:defRPr>
                <a:solidFill>
                  <a:srgbClr val="004C6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Font typeface="Wingdings" pitchFamily="2" charset="2"/>
              <a:buChar char="§"/>
              <a:defRPr sz="1600">
                <a:solidFill>
                  <a:srgbClr val="004C6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480"/>
              </a:spcAft>
            </a:pPr>
            <a:r>
              <a:rPr lang="de-DE" altLang="de-DE" dirty="0"/>
              <a:t>Richtlinie 2007/2/EG </a:t>
            </a:r>
            <a:r>
              <a:rPr lang="de-DE" altLang="de-DE" b="0" dirty="0"/>
              <a:t>vom 14. März 2007 zur Schaffung einer Geodateninfrastruktur in der EG (INSPIRE)</a:t>
            </a:r>
          </a:p>
          <a:p>
            <a:pPr>
              <a:spcAft>
                <a:spcPts val="480"/>
              </a:spcAft>
            </a:pPr>
            <a:r>
              <a:rPr lang="de-DE" altLang="de-DE" b="0" dirty="0"/>
              <a:t>Konkretisierung von INSPIRE </a:t>
            </a:r>
            <a:r>
              <a:rPr lang="de-DE" altLang="de-DE" b="0" i="1" dirty="0"/>
              <a:t>(was?) </a:t>
            </a:r>
            <a:r>
              <a:rPr lang="de-DE" altLang="de-DE" b="0" dirty="0"/>
              <a:t>via Verordnungen und Entscheidungen: </a:t>
            </a:r>
            <a:r>
              <a:rPr lang="de-DE" altLang="de-DE" dirty="0"/>
              <a:t>Durchführungsbestimmungen</a:t>
            </a:r>
            <a:r>
              <a:rPr lang="de-DE" altLang="de-DE" b="0" dirty="0"/>
              <a:t> </a:t>
            </a:r>
            <a:r>
              <a:rPr lang="de-DE" altLang="de-DE" b="0" dirty="0" smtClean="0"/>
              <a:t/>
            </a:r>
            <a:br>
              <a:rPr lang="de-DE" altLang="de-DE" b="0" dirty="0" smtClean="0"/>
            </a:br>
            <a:r>
              <a:rPr lang="de-DE" altLang="de-DE" b="0" dirty="0" smtClean="0"/>
              <a:t>(</a:t>
            </a:r>
            <a:r>
              <a:rPr lang="de-DE" altLang="de-DE" b="0" dirty="0" err="1" smtClean="0"/>
              <a:t>Implementing</a:t>
            </a:r>
            <a:r>
              <a:rPr lang="de-DE" altLang="de-DE" b="0" dirty="0" smtClean="0"/>
              <a:t> Rules: IR)</a:t>
            </a:r>
            <a:endParaRPr lang="de-DE" altLang="de-DE" b="0" dirty="0"/>
          </a:p>
          <a:p>
            <a:pPr>
              <a:spcAft>
                <a:spcPts val="480"/>
              </a:spcAft>
            </a:pPr>
            <a:r>
              <a:rPr lang="de-DE" altLang="de-DE" b="0" dirty="0"/>
              <a:t>Weitere Konkretisierung von INSPIRE </a:t>
            </a:r>
            <a:r>
              <a:rPr lang="de-DE" altLang="de-DE" b="0" i="1" dirty="0"/>
              <a:t>(wie?) </a:t>
            </a:r>
            <a:r>
              <a:rPr lang="de-DE" altLang="de-DE" b="0" dirty="0"/>
              <a:t>via Empfehlungen: </a:t>
            </a:r>
            <a:r>
              <a:rPr lang="de-DE" altLang="de-DE" dirty="0"/>
              <a:t>Umsetzungsanleitungen</a:t>
            </a:r>
            <a:r>
              <a:rPr lang="de-DE" altLang="de-DE" b="0" dirty="0"/>
              <a:t> (</a:t>
            </a:r>
            <a:r>
              <a:rPr lang="de-DE" altLang="de-DE" b="0" dirty="0" smtClean="0"/>
              <a:t>Technical </a:t>
            </a:r>
            <a:r>
              <a:rPr lang="de-DE" altLang="de-DE" b="0" dirty="0" err="1" smtClean="0"/>
              <a:t>Guidance</a:t>
            </a:r>
            <a:r>
              <a:rPr lang="de-DE" altLang="de-DE" b="0" dirty="0" smtClean="0"/>
              <a:t>: TG)</a:t>
            </a:r>
          </a:p>
          <a:p>
            <a:pPr>
              <a:spcAft>
                <a:spcPts val="480"/>
              </a:spcAft>
            </a:pPr>
            <a:endParaRPr lang="de-DE" altLang="de-DE" sz="800" b="0" dirty="0"/>
          </a:p>
          <a:p>
            <a:pPr>
              <a:spcAft>
                <a:spcPts val="480"/>
              </a:spcAft>
            </a:pPr>
            <a:r>
              <a:rPr lang="de-DE" altLang="de-DE" b="0" dirty="0"/>
              <a:t>Brandenburgisches </a:t>
            </a:r>
            <a:r>
              <a:rPr lang="de-DE" altLang="de-DE" dirty="0"/>
              <a:t>Geodateninfrastrukturgesetz</a:t>
            </a:r>
            <a:r>
              <a:rPr lang="de-DE" altLang="de-DE" b="0" dirty="0"/>
              <a:t> vom </a:t>
            </a:r>
            <a:br>
              <a:rPr lang="de-DE" altLang="de-DE" b="0" dirty="0"/>
            </a:br>
            <a:r>
              <a:rPr lang="de-DE" altLang="de-DE" b="0" dirty="0"/>
              <a:t>13. April 2010 (</a:t>
            </a:r>
            <a:r>
              <a:rPr lang="de-DE" altLang="de-DE" b="0" dirty="0" err="1"/>
              <a:t>BbgGDIG</a:t>
            </a:r>
            <a:r>
              <a:rPr lang="de-DE" altLang="de-DE" b="0" dirty="0" smtClean="0"/>
              <a:t>)</a:t>
            </a:r>
          </a:p>
          <a:p>
            <a:pPr>
              <a:spcAft>
                <a:spcPts val="480"/>
              </a:spcAft>
            </a:pPr>
            <a:endParaRPr lang="de-DE" altLang="de-DE" sz="800" b="0" dirty="0"/>
          </a:p>
          <a:p>
            <a:pPr>
              <a:spcAft>
                <a:spcPts val="480"/>
              </a:spcAft>
            </a:pPr>
            <a:r>
              <a:rPr lang="de-DE" dirty="0" smtClean="0"/>
              <a:t>Handlungsempfehlungen </a:t>
            </a:r>
            <a:r>
              <a:rPr lang="de-DE" b="0" dirty="0" smtClean="0"/>
              <a:t>der GDI-DE</a:t>
            </a:r>
            <a:endParaRPr lang="de-DE" altLang="de-DE" b="0" dirty="0"/>
          </a:p>
          <a:p>
            <a:pPr>
              <a:spcAft>
                <a:spcPts val="480"/>
              </a:spcAft>
            </a:pPr>
            <a:endParaRPr lang="de-DE" altLang="de-DE" b="0" dirty="0"/>
          </a:p>
        </p:txBody>
      </p:sp>
      <p:pic>
        <p:nvPicPr>
          <p:cNvPr id="8" name="Picture 4" descr="http://ec.europa.eu/wel/template-2012/images/logo/logo_d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8" t="29319" r="37137" b="4606"/>
          <a:stretch/>
        </p:blipFill>
        <p:spPr bwMode="auto">
          <a:xfrm>
            <a:off x="137989" y="2191322"/>
            <a:ext cx="696685" cy="74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upload.wikimedia.org/wikipedia/de/thumb/1/17/Land-Brandenburg-Logo.svg/500px-Land-Brandenburg-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9" y="4812685"/>
            <a:ext cx="696685" cy="55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9" y="5699693"/>
            <a:ext cx="711325" cy="38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2944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9314" y="1295400"/>
            <a:ext cx="66278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r>
              <a:rPr lang="de-DE" altLang="de-DE" sz="2600" dirty="0"/>
              <a:t>INSPIRE View Services </a:t>
            </a:r>
          </a:p>
        </p:txBody>
      </p:sp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849315" y="2027238"/>
            <a:ext cx="4246560" cy="41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8A"/>
              </a:buClr>
              <a:buFont typeface="Wingdings" pitchFamily="2" charset="2"/>
              <a:buChar char="§"/>
              <a:defRPr sz="2000">
                <a:solidFill>
                  <a:srgbClr val="0054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Char char="•"/>
              <a:defRPr>
                <a:solidFill>
                  <a:srgbClr val="004C6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Font typeface="Wingdings" pitchFamily="2" charset="2"/>
              <a:buChar char="§"/>
              <a:defRPr sz="1600">
                <a:solidFill>
                  <a:srgbClr val="004C6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480"/>
              </a:spcAft>
            </a:pPr>
            <a:r>
              <a:rPr lang="de-DE" altLang="de-DE" b="0" dirty="0"/>
              <a:t>Durchführungsbestimmungen </a:t>
            </a:r>
            <a:r>
              <a:rPr lang="de-DE" altLang="de-DE" b="0" dirty="0" smtClean="0"/>
              <a:t>(IR) </a:t>
            </a:r>
            <a:r>
              <a:rPr lang="de-DE" altLang="de-DE" b="0" dirty="0"/>
              <a:t>hinsichtlich der Netzdienste 976/2009 und 1088/2010 </a:t>
            </a:r>
            <a:endParaRPr lang="de-DE" altLang="de-DE" b="0" dirty="0" smtClean="0"/>
          </a:p>
          <a:p>
            <a:pPr>
              <a:spcAft>
                <a:spcPts val="480"/>
              </a:spcAft>
            </a:pPr>
            <a:r>
              <a:rPr lang="en-US" altLang="de-DE" b="0" dirty="0" smtClean="0"/>
              <a:t>Technical Guidance for the implementation of INSPIRE </a:t>
            </a:r>
            <a:r>
              <a:rPr lang="en-US" altLang="de-DE" dirty="0" smtClean="0"/>
              <a:t>View</a:t>
            </a:r>
            <a:r>
              <a:rPr lang="en-US" altLang="de-DE" b="0" dirty="0" smtClean="0"/>
              <a:t> Services </a:t>
            </a:r>
            <a:br>
              <a:rPr lang="en-US" altLang="de-DE" b="0" dirty="0" smtClean="0"/>
            </a:br>
            <a:r>
              <a:rPr lang="en-US" altLang="de-DE" sz="1800" b="0" dirty="0" smtClean="0"/>
              <a:t>(</a:t>
            </a:r>
            <a:r>
              <a:rPr lang="en-US" altLang="de-DE" sz="1800" b="0" dirty="0"/>
              <a:t>v. 3.1, 07.11.2011) </a:t>
            </a:r>
            <a:endParaRPr lang="en-US" altLang="de-DE" sz="1800" b="0" dirty="0" smtClean="0"/>
          </a:p>
          <a:p>
            <a:pPr>
              <a:spcAft>
                <a:spcPts val="480"/>
              </a:spcAft>
            </a:pPr>
            <a:r>
              <a:rPr lang="en-US" altLang="de-DE" b="0" dirty="0" smtClean="0"/>
              <a:t>GDI-DE: </a:t>
            </a:r>
            <a:r>
              <a:rPr lang="de-DE" altLang="de-DE" b="0" dirty="0" smtClean="0"/>
              <a:t>Handlungs-empfehlungen </a:t>
            </a:r>
            <a:r>
              <a:rPr lang="de-DE" altLang="de-DE" b="0" dirty="0"/>
              <a:t>für die </a:t>
            </a:r>
            <a:r>
              <a:rPr lang="de-DE" altLang="de-DE" b="0" dirty="0" smtClean="0"/>
              <a:t>Bereit-stellung </a:t>
            </a:r>
            <a:r>
              <a:rPr lang="de-DE" altLang="de-DE" b="0" dirty="0"/>
              <a:t>von INSPIRE </a:t>
            </a:r>
            <a:r>
              <a:rPr lang="de-DE" altLang="de-DE" b="0" dirty="0" smtClean="0"/>
              <a:t>konformen </a:t>
            </a:r>
            <a:r>
              <a:rPr lang="de-DE" altLang="de-DE" dirty="0" smtClean="0"/>
              <a:t>Darstellungsdiensten</a:t>
            </a:r>
            <a:r>
              <a:rPr lang="de-DE" altLang="de-DE" b="0" dirty="0" smtClean="0"/>
              <a:t> </a:t>
            </a:r>
            <a:br>
              <a:rPr lang="de-DE" altLang="de-DE" b="0" dirty="0" smtClean="0"/>
            </a:br>
            <a:r>
              <a:rPr lang="en-US" altLang="de-DE" sz="1800" b="0" dirty="0" smtClean="0"/>
              <a:t>(v. 1.0, 19.12.2011)</a:t>
            </a:r>
            <a:endParaRPr lang="de-DE" altLang="de-DE" sz="18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64" y="1436846"/>
            <a:ext cx="3020388" cy="428206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28" y="1814165"/>
            <a:ext cx="2925317" cy="413896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954" y="2175882"/>
            <a:ext cx="3013493" cy="428206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413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9314" y="1295400"/>
            <a:ext cx="66278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r>
              <a:rPr lang="de-DE" altLang="de-DE" sz="2600" dirty="0"/>
              <a:t>INSPIRE </a:t>
            </a:r>
            <a:r>
              <a:rPr lang="de-DE" altLang="de-DE" sz="2600" dirty="0" smtClean="0"/>
              <a:t>Download Services </a:t>
            </a:r>
            <a:endParaRPr lang="de-DE" altLang="de-DE" sz="2600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849315" y="2027238"/>
            <a:ext cx="4246560" cy="41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8A"/>
              </a:buClr>
              <a:buFont typeface="Wingdings" pitchFamily="2" charset="2"/>
              <a:buChar char="§"/>
              <a:defRPr sz="2000">
                <a:solidFill>
                  <a:srgbClr val="0054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Char char="•"/>
              <a:defRPr>
                <a:solidFill>
                  <a:srgbClr val="004C6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Font typeface="Wingdings" pitchFamily="2" charset="2"/>
              <a:buChar char="§"/>
              <a:defRPr sz="1600">
                <a:solidFill>
                  <a:srgbClr val="004C6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480"/>
              </a:spcAft>
            </a:pPr>
            <a:r>
              <a:rPr lang="de-DE" altLang="de-DE" b="0" dirty="0"/>
              <a:t>Durchführungsbestimmungen </a:t>
            </a:r>
            <a:r>
              <a:rPr lang="de-DE" altLang="de-DE" b="0" dirty="0" smtClean="0"/>
              <a:t>(IR) </a:t>
            </a:r>
            <a:r>
              <a:rPr lang="de-DE" altLang="de-DE" b="0" dirty="0"/>
              <a:t>hinsichtlich der Netzdienste 976/2009 und 1088/2010 </a:t>
            </a:r>
            <a:endParaRPr lang="de-DE" altLang="de-DE" b="0" dirty="0" smtClean="0"/>
          </a:p>
          <a:p>
            <a:pPr>
              <a:spcAft>
                <a:spcPts val="480"/>
              </a:spcAft>
            </a:pPr>
            <a:r>
              <a:rPr lang="en-US" altLang="de-DE" b="0" dirty="0" smtClean="0"/>
              <a:t>Technical Guidance for the implementation of </a:t>
            </a:r>
            <a:r>
              <a:rPr lang="en-US" altLang="de-DE" b="0" dirty="0"/>
              <a:t>INSPIRE </a:t>
            </a:r>
            <a:r>
              <a:rPr lang="en-US" altLang="de-DE" dirty="0"/>
              <a:t>Download</a:t>
            </a:r>
            <a:r>
              <a:rPr lang="en-US" altLang="de-DE" b="0" dirty="0"/>
              <a:t> Services </a:t>
            </a:r>
            <a:r>
              <a:rPr lang="en-US" altLang="de-DE" b="0" dirty="0" smtClean="0"/>
              <a:t/>
            </a:r>
            <a:br>
              <a:rPr lang="en-US" altLang="de-DE" b="0" dirty="0" smtClean="0"/>
            </a:br>
            <a:r>
              <a:rPr lang="en-US" altLang="de-DE" sz="1800" b="0" dirty="0" smtClean="0"/>
              <a:t>(</a:t>
            </a:r>
            <a:r>
              <a:rPr lang="en-US" altLang="de-DE" sz="1800" b="0" dirty="0"/>
              <a:t>v. 3.1, </a:t>
            </a:r>
            <a:r>
              <a:rPr lang="en-US" altLang="de-DE" sz="1800" b="0" dirty="0" smtClean="0"/>
              <a:t>09.08.2013) </a:t>
            </a:r>
          </a:p>
          <a:p>
            <a:pPr>
              <a:spcAft>
                <a:spcPts val="480"/>
              </a:spcAft>
            </a:pPr>
            <a:r>
              <a:rPr lang="en-US" altLang="de-DE" b="0" dirty="0" smtClean="0"/>
              <a:t>GDI-DE: </a:t>
            </a:r>
            <a:r>
              <a:rPr lang="de-DE" altLang="de-DE" b="0" dirty="0" smtClean="0"/>
              <a:t>Handlungs-empfehlungen </a:t>
            </a:r>
            <a:r>
              <a:rPr lang="de-DE" altLang="de-DE" b="0" dirty="0"/>
              <a:t>für die Bereit-stellung von INSPIRE konformen </a:t>
            </a:r>
            <a:r>
              <a:rPr lang="de-DE" altLang="de-DE" dirty="0" smtClean="0"/>
              <a:t>Download</a:t>
            </a:r>
            <a:r>
              <a:rPr lang="de-DE" altLang="de-DE" b="0" dirty="0" smtClean="0"/>
              <a:t> </a:t>
            </a:r>
            <a:r>
              <a:rPr lang="de-DE" altLang="de-DE" b="0" dirty="0"/>
              <a:t>Services </a:t>
            </a:r>
            <a:r>
              <a:rPr lang="de-DE" altLang="de-DE" b="0" dirty="0" smtClean="0"/>
              <a:t/>
            </a:r>
            <a:br>
              <a:rPr lang="de-DE" altLang="de-DE" b="0" dirty="0" smtClean="0"/>
            </a:br>
            <a:r>
              <a:rPr lang="en-US" altLang="de-DE" sz="1800" b="0" dirty="0" smtClean="0"/>
              <a:t>(v. 1.1, 21.10.2013)</a:t>
            </a:r>
            <a:endParaRPr lang="de-DE" altLang="de-DE" sz="18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64" y="1436846"/>
            <a:ext cx="3020388" cy="428206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10" y="1852729"/>
            <a:ext cx="2938271" cy="413896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65" y="2255838"/>
            <a:ext cx="2938271" cy="416033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115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2679700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600" dirty="0"/>
              <a:t>Umsetzung </a:t>
            </a:r>
            <a:r>
              <a:rPr lang="de-DE" altLang="de-DE" sz="2600" dirty="0" smtClean="0"/>
              <a:t>– OGC/ISO </a:t>
            </a:r>
            <a:r>
              <a:rPr lang="de-DE" altLang="de-DE" sz="2600" dirty="0"/>
              <a:t>vs. INSPIRE</a:t>
            </a:r>
          </a:p>
        </p:txBody>
      </p:sp>
    </p:spTree>
    <p:extLst>
      <p:ext uri="{BB962C8B-B14F-4D97-AF65-F5344CB8AC3E}">
        <p14:creationId xmlns:p14="http://schemas.microsoft.com/office/powerpoint/2010/main" val="20564573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9313" y="1295400"/>
            <a:ext cx="75231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r>
              <a:rPr lang="de-DE" altLang="de-DE" sz="2600" dirty="0" smtClean="0"/>
              <a:t>OGC/ISO vs. INSPIRE</a:t>
            </a:r>
            <a:endParaRPr lang="de-DE" altLang="de-DE" sz="2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06915"/>
            <a:ext cx="6367139" cy="431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33889" y="5717858"/>
            <a:ext cx="1984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1200" dirty="0"/>
              <a:t>Quelle: </a:t>
            </a:r>
            <a:br>
              <a:rPr lang="de-DE" sz="1200" dirty="0"/>
            </a:br>
            <a:r>
              <a:rPr lang="de-DE" sz="1200" dirty="0" smtClean="0"/>
              <a:t>TG </a:t>
            </a:r>
            <a:r>
              <a:rPr lang="de-DE" sz="1200" dirty="0" err="1" smtClean="0"/>
              <a:t>ViewServices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6267544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9314" y="1295400"/>
            <a:ext cx="66278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r>
              <a:rPr lang="de-DE" altLang="de-DE" sz="2600" dirty="0"/>
              <a:t>Umsetzungsvarianten</a:t>
            </a:r>
          </a:p>
        </p:txBody>
      </p:sp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849315" y="2027238"/>
            <a:ext cx="7885110" cy="42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8A"/>
              </a:buClr>
              <a:buFont typeface="Wingdings" pitchFamily="2" charset="2"/>
              <a:buChar char="§"/>
              <a:defRPr sz="2000">
                <a:solidFill>
                  <a:srgbClr val="0054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Char char="•"/>
              <a:defRPr>
                <a:solidFill>
                  <a:srgbClr val="004C6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Font typeface="Wingdings" pitchFamily="2" charset="2"/>
              <a:buChar char="§"/>
              <a:defRPr sz="1600">
                <a:solidFill>
                  <a:srgbClr val="004C6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480"/>
              </a:spcAft>
            </a:pPr>
            <a:r>
              <a:rPr lang="de-DE" altLang="de-DE" dirty="0" smtClean="0"/>
              <a:t>Darstellungsdienste</a:t>
            </a:r>
          </a:p>
          <a:p>
            <a:pPr>
              <a:spcAft>
                <a:spcPts val="480"/>
              </a:spcAft>
            </a:pPr>
            <a:endParaRPr lang="de-DE" altLang="de-DE" sz="1600" b="0" dirty="0"/>
          </a:p>
          <a:p>
            <a:pPr>
              <a:spcAft>
                <a:spcPts val="480"/>
              </a:spcAft>
            </a:pPr>
            <a:endParaRPr lang="de-DE" altLang="de-DE" sz="1600" b="0" dirty="0" smtClean="0"/>
          </a:p>
          <a:p>
            <a:pPr>
              <a:spcAft>
                <a:spcPts val="480"/>
              </a:spcAft>
            </a:pPr>
            <a:endParaRPr lang="de-DE" altLang="de-DE" sz="1600" b="0" dirty="0"/>
          </a:p>
          <a:p>
            <a:pPr>
              <a:spcAft>
                <a:spcPts val="480"/>
              </a:spcAft>
            </a:pPr>
            <a:r>
              <a:rPr lang="de-DE" altLang="de-DE" dirty="0" smtClean="0"/>
              <a:t>Downloaddienste</a:t>
            </a:r>
          </a:p>
          <a:p>
            <a:pPr>
              <a:spcAft>
                <a:spcPts val="480"/>
              </a:spcAft>
            </a:pPr>
            <a:endParaRPr lang="de-DE" altLang="de-DE" sz="1600" b="0" dirty="0"/>
          </a:p>
          <a:p>
            <a:pPr>
              <a:spcAft>
                <a:spcPts val="480"/>
              </a:spcAft>
            </a:pPr>
            <a:endParaRPr lang="de-DE" altLang="de-DE" sz="1600" b="0" dirty="0" smtClean="0"/>
          </a:p>
          <a:p>
            <a:pPr>
              <a:spcAft>
                <a:spcPts val="480"/>
              </a:spcAft>
            </a:pPr>
            <a:endParaRPr lang="de-DE" altLang="de-DE" sz="1600" b="0" dirty="0"/>
          </a:p>
          <a:p>
            <a:pPr>
              <a:spcAft>
                <a:spcPts val="480"/>
              </a:spcAft>
            </a:pPr>
            <a:r>
              <a:rPr lang="de-DE" altLang="de-DE" b="0" dirty="0"/>
              <a:t>OGC Standards werden um INSPIRE Funktionalitäten </a:t>
            </a:r>
            <a:r>
              <a:rPr lang="de-DE" altLang="de-DE" dirty="0" smtClean="0"/>
              <a:t>ergänzt</a:t>
            </a:r>
          </a:p>
          <a:p>
            <a:pPr>
              <a:spcAft>
                <a:spcPts val="480"/>
              </a:spcAft>
            </a:pPr>
            <a:r>
              <a:rPr lang="de-DE" b="0" dirty="0" smtClean="0"/>
              <a:t>Standardkonformität </a:t>
            </a:r>
            <a:r>
              <a:rPr lang="de-DE" b="0" dirty="0"/>
              <a:t>des Kartenservers bleibt erhalten</a:t>
            </a:r>
          </a:p>
          <a:p>
            <a:r>
              <a:rPr lang="de-DE" b="0" dirty="0"/>
              <a:t>Jeder OGC Client kann diese Dienste weiterhin nutzen</a:t>
            </a:r>
          </a:p>
          <a:p>
            <a:pPr>
              <a:spcAft>
                <a:spcPts val="480"/>
              </a:spcAft>
            </a:pPr>
            <a:endParaRPr lang="de-DE" altLang="de-DE" dirty="0"/>
          </a:p>
          <a:p>
            <a:pPr>
              <a:spcAft>
                <a:spcPts val="480"/>
              </a:spcAft>
            </a:pPr>
            <a:endParaRPr lang="de-DE" altLang="de-DE" b="0" dirty="0"/>
          </a:p>
        </p:txBody>
      </p:sp>
      <p:sp>
        <p:nvSpPr>
          <p:cNvPr id="7" name="Abgerundetes Rechteck 6"/>
          <p:cNvSpPr/>
          <p:nvPr/>
        </p:nvSpPr>
        <p:spPr bwMode="auto">
          <a:xfrm>
            <a:off x="1283088" y="2554276"/>
            <a:ext cx="2653991" cy="783193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rgbClr val="00548A"/>
                </a:solidFill>
                <a:latin typeface="Arial" charset="0"/>
              </a:rPr>
              <a:t>OGC WMS 1.3.0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00548A"/>
                </a:solidFill>
                <a:effectLst/>
                <a:latin typeface="Arial" charset="0"/>
              </a:rPr>
              <a:t>OGC</a:t>
            </a: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rgbClr val="00548A"/>
                </a:solidFill>
                <a:effectLst/>
                <a:latin typeface="Arial" charset="0"/>
              </a:rPr>
              <a:t> WMS 1.1.1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rgbClr val="00548A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4791870" y="2539407"/>
            <a:ext cx="2657707" cy="783193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rgbClr val="00548A"/>
                </a:solidFill>
                <a:latin typeface="Arial" charset="0"/>
              </a:rPr>
              <a:t>OGC WMTS 1.0</a:t>
            </a:r>
            <a:br>
              <a:rPr lang="de-DE" dirty="0" smtClean="0">
                <a:solidFill>
                  <a:srgbClr val="00548A"/>
                </a:solidFill>
                <a:latin typeface="Arial" charset="0"/>
              </a:rPr>
            </a:br>
            <a:endParaRPr lang="de-DE" dirty="0" smtClean="0">
              <a:solidFill>
                <a:srgbClr val="00548A"/>
              </a:solidFill>
              <a:latin typeface="Arial" charset="0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1283088" y="4062865"/>
            <a:ext cx="2653991" cy="783193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solidFill>
                  <a:srgbClr val="00548A"/>
                </a:solidFill>
                <a:latin typeface="Arial" charset="0"/>
              </a:rPr>
              <a:t>Predefined</a:t>
            </a:r>
            <a:r>
              <a:rPr lang="de-DE" dirty="0" smtClean="0">
                <a:solidFill>
                  <a:srgbClr val="00548A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00548A"/>
                </a:solidFill>
                <a:latin typeface="Arial" charset="0"/>
              </a:rPr>
              <a:t>dataset</a:t>
            </a:r>
            <a:r>
              <a:rPr lang="de-DE" dirty="0" smtClean="0">
                <a:solidFill>
                  <a:srgbClr val="00548A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00548A"/>
                </a:solidFill>
                <a:latin typeface="Arial" charset="0"/>
              </a:rPr>
              <a:t>download</a:t>
            </a:r>
            <a:r>
              <a:rPr lang="de-DE" dirty="0" smtClean="0">
                <a:solidFill>
                  <a:srgbClr val="00548A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00548A"/>
                </a:solidFill>
                <a:latin typeface="Arial" charset="0"/>
              </a:rPr>
              <a:t>service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rgbClr val="00548A"/>
              </a:solidFill>
              <a:effectLst/>
              <a:latin typeface="Arial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4791870" y="4047996"/>
            <a:ext cx="2657707" cy="783193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solidFill>
                  <a:srgbClr val="00548A"/>
                </a:solidFill>
                <a:latin typeface="Arial" charset="0"/>
              </a:rPr>
              <a:t>Direct</a:t>
            </a:r>
            <a:r>
              <a:rPr lang="de-DE" dirty="0" smtClean="0">
                <a:solidFill>
                  <a:srgbClr val="00548A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00548A"/>
                </a:solidFill>
                <a:latin typeface="Arial" charset="0"/>
              </a:rPr>
              <a:t>access</a:t>
            </a:r>
            <a:r>
              <a:rPr lang="de-DE" dirty="0" smtClean="0">
                <a:solidFill>
                  <a:srgbClr val="00548A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00548A"/>
                </a:solidFill>
                <a:latin typeface="Arial" charset="0"/>
              </a:rPr>
              <a:t>download</a:t>
            </a:r>
            <a:r>
              <a:rPr lang="de-DE" dirty="0" smtClean="0">
                <a:solidFill>
                  <a:srgbClr val="00548A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00548A"/>
                </a:solidFill>
                <a:latin typeface="Arial" charset="0"/>
              </a:rPr>
              <a:t>service</a:t>
            </a:r>
            <a:endParaRPr lang="de-DE" dirty="0" smtClean="0">
              <a:solidFill>
                <a:srgbClr val="00548A"/>
              </a:solidFill>
              <a:latin typeface="Arial" charset="0"/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6948121" y="2367123"/>
            <a:ext cx="1386254" cy="306467"/>
          </a:xfrm>
          <a:prstGeom prst="roundRect">
            <a:avLst/>
          </a:prstGeom>
          <a:solidFill>
            <a:srgbClr val="B5E1F9"/>
          </a:solidFill>
          <a:ln w="190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dirty="0" err="1" smtClean="0">
                <a:solidFill>
                  <a:srgbClr val="00548A"/>
                </a:solidFill>
                <a:latin typeface="Arial" charset="0"/>
              </a:rPr>
              <a:t>Kachelung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rgbClr val="00548A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59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none" strike="noStrike" cap="none" normalizeH="0" baseline="0" smtClean="0">
            <a:ln>
              <a:noFill/>
            </a:ln>
            <a:solidFill>
              <a:srgbClr val="00548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none" strike="noStrike" cap="none" normalizeH="0" baseline="0" smtClean="0">
            <a:ln>
              <a:noFill/>
            </a:ln>
            <a:solidFill>
              <a:srgbClr val="00548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676</Words>
  <Application>Microsoft Office PowerPoint</Application>
  <PresentationFormat>Bildschirmpräsentation (4:3)</PresentationFormat>
  <Paragraphs>206</Paragraphs>
  <Slides>30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Arial</vt:lpstr>
      <vt:lpstr>Symbol</vt:lpstr>
      <vt:lpstr>Times New Roman</vt:lpstr>
      <vt:lpstr>Courier New</vt:lpstr>
      <vt:lpstr>Arial Narrow</vt:lpstr>
      <vt:lpstr>Wingdings</vt:lpstr>
      <vt:lpstr>Benutzerdefiniertes Design</vt:lpstr>
      <vt:lpstr>Von vorhandenen WMS-/ WFS-Diensten zu INSPIRE-konformen Diensten  Dr.-Ing. Tillmann Lübker  Informationsveranstaltung für EFRE-Begünstigte, Potsdam, 16.01.2015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</dc:title>
  <dc:creator>Tillmann.Luebker@geobasis-bb.de</dc:creator>
  <cp:lastModifiedBy>Lübker, Dr. Tillmann</cp:lastModifiedBy>
  <cp:revision>500</cp:revision>
  <cp:lastPrinted>2014-09-12T09:17:45Z</cp:lastPrinted>
  <dcterms:created xsi:type="dcterms:W3CDTF">2009-04-16T09:28:30Z</dcterms:created>
  <dcterms:modified xsi:type="dcterms:W3CDTF">2015-01-15T12:19:01Z</dcterms:modified>
</cp:coreProperties>
</file>